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2"/>
  </p:notesMasterIdLst>
  <p:sldIdLst>
    <p:sldId id="1106" r:id="rId3"/>
    <p:sldId id="1107" r:id="rId4"/>
    <p:sldId id="1078" r:id="rId5"/>
    <p:sldId id="1054" r:id="rId6"/>
    <p:sldId id="1046" r:id="rId7"/>
    <p:sldId id="1053" r:id="rId8"/>
    <p:sldId id="1103" r:id="rId9"/>
    <p:sldId id="1100" r:id="rId10"/>
    <p:sldId id="1099" r:id="rId11"/>
    <p:sldId id="1090" r:id="rId12"/>
    <p:sldId id="1102" r:id="rId13"/>
    <p:sldId id="1101" r:id="rId14"/>
    <p:sldId id="1097" r:id="rId15"/>
    <p:sldId id="1091" r:id="rId16"/>
    <p:sldId id="1092" r:id="rId17"/>
    <p:sldId id="1093" r:id="rId18"/>
    <p:sldId id="1094" r:id="rId19"/>
    <p:sldId id="1095" r:id="rId20"/>
    <p:sldId id="1096" r:id="rId21"/>
    <p:sldId id="1098" r:id="rId22"/>
    <p:sldId id="1079" r:id="rId23"/>
    <p:sldId id="1080" r:id="rId24"/>
    <p:sldId id="1081" r:id="rId25"/>
    <p:sldId id="1082" r:id="rId26"/>
    <p:sldId id="1083" r:id="rId27"/>
    <p:sldId id="1084" r:id="rId28"/>
    <p:sldId id="1085" r:id="rId29"/>
    <p:sldId id="1086" r:id="rId30"/>
    <p:sldId id="1087" r:id="rId31"/>
    <p:sldId id="1088" r:id="rId32"/>
    <p:sldId id="1089" r:id="rId33"/>
    <p:sldId id="1068" r:id="rId34"/>
    <p:sldId id="1104" r:id="rId35"/>
    <p:sldId id="1071" r:id="rId36"/>
    <p:sldId id="1072" r:id="rId37"/>
    <p:sldId id="1105" r:id="rId38"/>
    <p:sldId id="840" r:id="rId39"/>
    <p:sldId id="1051" r:id="rId40"/>
    <p:sldId id="844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213"/>
    <a:srgbClr val="99FF66"/>
    <a:srgbClr val="00FF00"/>
    <a:srgbClr val="C0C0C0"/>
    <a:srgbClr val="FF6600"/>
    <a:srgbClr val="CCFF33"/>
    <a:srgbClr val="99CC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72" autoAdjust="0"/>
    <p:restoredTop sz="95333" autoAdjust="0"/>
  </p:normalViewPr>
  <p:slideViewPr>
    <p:cSldViewPr>
      <p:cViewPr varScale="1">
        <p:scale>
          <a:sx n="61" d="100"/>
          <a:sy n="61" d="100"/>
        </p:scale>
        <p:origin x="1214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91D5FD4-16A6-4D3E-B375-FD805203E040}" type="datetimeFigureOut">
              <a:rPr lang="en-US"/>
              <a:pPr>
                <a:defRPr/>
              </a:pPr>
              <a:t>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8B181B9-D0BA-4ED4-8689-2B8BB4FF0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36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r-PK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09A577-A7B0-4F30-BC88-F09A795B138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09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A51187-5D28-4EFD-A0B1-45844F2B95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9979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B79112-765D-4479-A630-D0A55719EB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6923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2A8A32-976A-44EF-A984-DAE5FF36B65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0072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00C0CD-B1E9-4B88-BCA0-2CFB649411C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3939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8EF5AA-237E-4C38-B315-D03588283B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7179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 eaLnBrk="1" hangingPunct="1">
              <a:defRPr/>
            </a:pPr>
            <a:r>
              <a:rPr lang="en-US" sz="1400" b="1" dirty="0" smtClean="0"/>
              <a:t>Custom animation effects: horizontal scrolling text</a:t>
            </a:r>
          </a:p>
          <a:p>
            <a:pPr eaLnBrk="1" hangingPunct="1">
              <a:defRPr/>
            </a:pPr>
            <a:r>
              <a:rPr lang="en-US" sz="1400" dirty="0" smtClean="0"/>
              <a:t>(Basic)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To reproduce the text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, and then click </a:t>
            </a:r>
            <a:r>
              <a:rPr lang="en-US" b="1" dirty="0" smtClean="0"/>
              <a:t>Blank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Text Box</a:t>
            </a:r>
            <a:r>
              <a:rPr lang="en-US" dirty="0" smtClean="0"/>
              <a:t>, and then on the slide, drag to draw the text box.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Enter text in the text box. (</a:t>
            </a:r>
            <a:r>
              <a:rPr lang="en-US" b="1" dirty="0" smtClean="0"/>
              <a:t>Note:</a:t>
            </a:r>
            <a:r>
              <a:rPr lang="en-US" dirty="0" smtClean="0"/>
              <a:t> You may want to add a bullet point at the end of your text, as in the example above. 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Symbol</a:t>
            </a:r>
            <a:r>
              <a:rPr lang="en-US" dirty="0" smtClean="0"/>
              <a:t>. In the </a:t>
            </a:r>
            <a:r>
              <a:rPr lang="en-US" b="1" dirty="0" smtClean="0"/>
              <a:t>Symbol</a:t>
            </a:r>
            <a:r>
              <a:rPr lang="en-US" dirty="0" smtClean="0"/>
              <a:t> dialog box, 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(normal text)</a:t>
            </a:r>
            <a:r>
              <a:rPr lang="en-US" dirty="0" smtClean="0"/>
              <a:t>. In the </a:t>
            </a:r>
            <a:r>
              <a:rPr lang="en-US" b="1" dirty="0" smtClean="0"/>
              <a:t>Subset</a:t>
            </a:r>
            <a:r>
              <a:rPr lang="en-US" dirty="0" smtClean="0"/>
              <a:t> list, select </a:t>
            </a:r>
            <a:r>
              <a:rPr lang="en-US" b="1" dirty="0" smtClean="0"/>
              <a:t>General Punctuation</a:t>
            </a:r>
            <a:r>
              <a:rPr lang="en-US" dirty="0" smtClean="0"/>
              <a:t>. In the </a:t>
            </a:r>
            <a:r>
              <a:rPr lang="en-US" b="1" dirty="0" smtClean="0"/>
              <a:t>Character Code </a:t>
            </a:r>
            <a:r>
              <a:rPr lang="en-US" dirty="0" smtClean="0"/>
              <a:t>box, enter </a:t>
            </a:r>
            <a:r>
              <a:rPr lang="en-US" b="1" dirty="0" smtClean="0"/>
              <a:t>2022</a:t>
            </a:r>
            <a:r>
              <a:rPr lang="en-US" dirty="0" smtClean="0"/>
              <a:t> to select </a:t>
            </a:r>
            <a:r>
              <a:rPr lang="en-US" b="1" dirty="0" smtClean="0"/>
              <a:t>BULLET</a:t>
            </a:r>
            <a:r>
              <a:rPr lang="en-US" dirty="0" smtClean="0"/>
              <a:t>, and then click </a:t>
            </a:r>
            <a:r>
              <a:rPr lang="en-US" b="1" dirty="0" smtClean="0"/>
              <a:t>Insert</a:t>
            </a:r>
            <a:r>
              <a:rPr lang="en-US" dirty="0" smtClean="0"/>
              <a:t>.)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Gill Sans MT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 Size </a:t>
            </a:r>
            <a:r>
              <a:rPr lang="en-US" dirty="0" smtClean="0"/>
              <a:t>list, select </a:t>
            </a:r>
            <a:r>
              <a:rPr lang="en-US" b="1" dirty="0" smtClean="0"/>
              <a:t>36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Bold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Align Text Left </a:t>
            </a:r>
            <a:r>
              <a:rPr lang="en-US" dirty="0" smtClean="0"/>
              <a:t>to align the text left in the text box. (</a:t>
            </a:r>
            <a:r>
              <a:rPr lang="en-US" b="1" dirty="0" smtClean="0"/>
              <a:t>Note:</a:t>
            </a:r>
            <a:r>
              <a:rPr lang="en-US" dirty="0" smtClean="0"/>
              <a:t> If the text wraps to more than one line, drag the adjustment handles on the text box to widen it until the text fits on one line.)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Drag the text box to the left of the lower left edge of the slide. (</a:t>
            </a:r>
            <a:r>
              <a:rPr lang="en-US" b="1" dirty="0" smtClean="0"/>
              <a:t>Note: </a:t>
            </a:r>
            <a:r>
              <a:rPr lang="en-US" dirty="0" smtClean="0"/>
              <a:t>To see beyond the edges of the slide, on the </a:t>
            </a:r>
            <a:r>
              <a:rPr lang="en-US" b="1" dirty="0" smtClean="0"/>
              <a:t>View</a:t>
            </a:r>
            <a:r>
              <a:rPr lang="en-US" dirty="0" smtClean="0"/>
              <a:t> tab, click </a:t>
            </a:r>
            <a:r>
              <a:rPr lang="en-US" b="1" dirty="0" smtClean="0"/>
              <a:t>Zoom</a:t>
            </a:r>
            <a:r>
              <a:rPr lang="en-US" dirty="0" smtClean="0"/>
              <a:t>, and then in the </a:t>
            </a:r>
            <a:r>
              <a:rPr lang="en-US" b="1" dirty="0" smtClean="0"/>
              <a:t>Zoom</a:t>
            </a:r>
            <a:r>
              <a:rPr lang="en-US" dirty="0" smtClean="0"/>
              <a:t> dialog box, in the </a:t>
            </a:r>
            <a:r>
              <a:rPr lang="en-US" b="1" dirty="0" smtClean="0"/>
              <a:t>Percent</a:t>
            </a:r>
            <a:r>
              <a:rPr lang="en-US" dirty="0" smtClean="0"/>
              <a:t> box, enter </a:t>
            </a:r>
            <a:r>
              <a:rPr lang="en-US" b="1" dirty="0" smtClean="0"/>
              <a:t>40%</a:t>
            </a:r>
            <a:r>
              <a:rPr lang="en-US" dirty="0" smtClean="0"/>
              <a:t>.)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 dirty="0" smtClean="0"/>
              <a:t>To reproduce the animation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Animations</a:t>
            </a:r>
            <a:r>
              <a:rPr lang="en-US" dirty="0" smtClean="0"/>
              <a:t> group, click </a:t>
            </a:r>
            <a:r>
              <a:rPr lang="en-US" b="1" dirty="0" smtClean="0"/>
              <a:t>Custom Animation</a:t>
            </a:r>
            <a:r>
              <a:rPr lang="en-US" dirty="0" smtClean="0"/>
              <a:t>.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On the slide, select the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Entrance</a:t>
            </a:r>
            <a:r>
              <a:rPr lang="en-US" dirty="0" smtClean="0"/>
              <a:t>, and then click </a:t>
            </a:r>
            <a:r>
              <a:rPr lang="en-US" b="1" dirty="0" smtClean="0"/>
              <a:t>More Effects</a:t>
            </a:r>
            <a:r>
              <a:rPr lang="en-US" dirty="0" smtClean="0"/>
              <a:t>.</a:t>
            </a:r>
            <a:r>
              <a:rPr lang="en-US" b="1" dirty="0" smtClean="0"/>
              <a:t> </a:t>
            </a:r>
            <a:r>
              <a:rPr lang="en-US" dirty="0" smtClean="0"/>
              <a:t>In the </a:t>
            </a:r>
            <a:r>
              <a:rPr lang="en-US" b="1" dirty="0" smtClean="0"/>
              <a:t>Add Entrance Effect</a:t>
            </a:r>
            <a:r>
              <a:rPr lang="en-US" dirty="0" smtClean="0"/>
              <a:t> dialog box, under </a:t>
            </a:r>
            <a:r>
              <a:rPr lang="en-US" b="1" dirty="0" smtClean="0"/>
              <a:t>Basic</a:t>
            </a:r>
            <a:r>
              <a:rPr lang="en-US" dirty="0" smtClean="0"/>
              <a:t>, click </a:t>
            </a:r>
            <a:r>
              <a:rPr lang="en-US" b="1" dirty="0" smtClean="0"/>
              <a:t>Fly In</a:t>
            </a:r>
            <a:r>
              <a:rPr lang="en-US" dirty="0" smtClean="0"/>
              <a:t>. </a:t>
            </a:r>
          </a:p>
          <a:p>
            <a:pPr marL="685800" lvl="1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Select the animation effect (fly-in effect for the text box). Click the arrow to the right of the select effect, and then click </a:t>
            </a:r>
            <a:r>
              <a:rPr lang="en-US" b="1" dirty="0" smtClean="0"/>
              <a:t>Effect Options</a:t>
            </a:r>
            <a:r>
              <a:rPr lang="en-US" dirty="0" smtClean="0"/>
              <a:t>. In the </a:t>
            </a:r>
            <a:r>
              <a:rPr lang="en-US" b="1" dirty="0" smtClean="0"/>
              <a:t>Fly In </a:t>
            </a:r>
            <a:r>
              <a:rPr lang="en-US" dirty="0" smtClean="0"/>
              <a:t>dialog box, do the following: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</a:t>
            </a:r>
            <a:r>
              <a:rPr lang="en-US" dirty="0" smtClean="0"/>
              <a:t> tab, in the </a:t>
            </a:r>
            <a:r>
              <a:rPr lang="en-US" b="1" dirty="0" smtClean="0"/>
              <a:t>Direction </a:t>
            </a:r>
            <a:r>
              <a:rPr lang="en-US" dirty="0" smtClean="0"/>
              <a:t>list, select </a:t>
            </a:r>
            <a:r>
              <a:rPr lang="en-US" b="1" dirty="0" smtClean="0"/>
              <a:t>From Right</a:t>
            </a:r>
            <a:r>
              <a:rPr lang="en-US" dirty="0" smtClean="0"/>
              <a:t>.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</a:t>
            </a:r>
            <a:r>
              <a:rPr lang="en-US" dirty="0" smtClean="0"/>
              <a:t> tab, do the following: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 Previous</a:t>
            </a:r>
            <a:r>
              <a:rPr lang="en-US" dirty="0" smtClean="0"/>
              <a:t>.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box, enter </a:t>
            </a:r>
            <a:r>
              <a:rPr lang="en-US" b="1" dirty="0" smtClean="0"/>
              <a:t>16 seconds</a:t>
            </a:r>
            <a:r>
              <a:rPr lang="en-US" dirty="0" smtClean="0"/>
              <a:t>.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Repeat</a:t>
            </a:r>
            <a:r>
              <a:rPr lang="en-US" dirty="0" smtClean="0"/>
              <a:t> list, select </a:t>
            </a:r>
            <a:r>
              <a:rPr lang="en-US" b="1" dirty="0" smtClean="0"/>
              <a:t>Until End of Slide</a:t>
            </a:r>
            <a:r>
              <a:rPr lang="en-US" dirty="0" smtClean="0"/>
              <a:t>. 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text box.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select the second animation effect (fly-in effect for the second text box). Click the arrow to the right of the selected effect, and then click </a:t>
            </a:r>
            <a:r>
              <a:rPr lang="en-US" b="1" dirty="0" smtClean="0"/>
              <a:t>Timing</a:t>
            </a:r>
            <a:r>
              <a:rPr lang="en-US" dirty="0" smtClean="0"/>
              <a:t>. In the </a:t>
            </a:r>
            <a:r>
              <a:rPr lang="en-US" b="1" dirty="0" smtClean="0"/>
              <a:t>Fly In</a:t>
            </a:r>
            <a:r>
              <a:rPr lang="en-US" dirty="0" smtClean="0"/>
              <a:t> dialog box, on the </a:t>
            </a:r>
            <a:r>
              <a:rPr lang="en-US" b="1" dirty="0" smtClean="0"/>
              <a:t>Timing</a:t>
            </a:r>
            <a:r>
              <a:rPr lang="en-US" dirty="0" smtClean="0"/>
              <a:t> tab, in the </a:t>
            </a:r>
            <a:r>
              <a:rPr lang="en-US" b="1" dirty="0" smtClean="0"/>
              <a:t>Delay</a:t>
            </a:r>
            <a:r>
              <a:rPr lang="en-US" dirty="0" smtClean="0"/>
              <a:t> box, enter </a:t>
            </a:r>
            <a:r>
              <a:rPr lang="en-US" b="1" dirty="0" smtClean="0"/>
              <a:t>8</a:t>
            </a:r>
            <a:r>
              <a:rPr lang="en-US" dirty="0" smtClean="0"/>
              <a:t>. (</a:t>
            </a:r>
            <a:r>
              <a:rPr lang="en-US" b="1" dirty="0" smtClean="0"/>
              <a:t>Note:</a:t>
            </a:r>
            <a:r>
              <a:rPr lang="en-US" dirty="0" smtClean="0"/>
              <a:t> You may need to adjust the delay time if the length of your text is different than the example above.)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second text box on top of the first text box.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Editing</a:t>
            </a:r>
            <a:r>
              <a:rPr lang="en-US" dirty="0" smtClean="0"/>
              <a:t> group, click </a:t>
            </a:r>
            <a:r>
              <a:rPr lang="en-US" b="1" dirty="0" smtClean="0"/>
              <a:t>Select</a:t>
            </a:r>
            <a:r>
              <a:rPr lang="en-US" dirty="0" smtClean="0"/>
              <a:t>, and then click </a:t>
            </a:r>
            <a:r>
              <a:rPr lang="en-US" b="1" dirty="0" smtClean="0"/>
              <a:t>Selection Pane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Selection and Visibility </a:t>
            </a:r>
            <a:r>
              <a:rPr lang="en-US" dirty="0" smtClean="0"/>
              <a:t>pane, press and hold CTRL, and then select both text boxes.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 </a:t>
            </a:r>
            <a:r>
              <a:rPr lang="en-US" dirty="0" smtClean="0"/>
              <a:t>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Selected Objects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Middle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Center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To reproduce the background effects on this slide, do the following: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and then select </a:t>
            </a:r>
            <a:r>
              <a:rPr lang="en-US" b="1" dirty="0" smtClean="0"/>
              <a:t>Picture or texture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pane. Under </a:t>
            </a:r>
            <a:r>
              <a:rPr lang="en-US" b="1" dirty="0" smtClean="0"/>
              <a:t>Insert from</a:t>
            </a:r>
            <a:r>
              <a:rPr lang="en-US" dirty="0" smtClean="0"/>
              <a:t>, click </a:t>
            </a:r>
            <a:r>
              <a:rPr lang="en-US" b="1" dirty="0" smtClean="0"/>
              <a:t>File</a:t>
            </a:r>
            <a:r>
              <a:rPr lang="en-US" dirty="0" smtClean="0"/>
              <a:t>. In the </a:t>
            </a:r>
            <a:r>
              <a:rPr lang="en-US" b="1" dirty="0" smtClean="0"/>
              <a:t>Insert Picture </a:t>
            </a:r>
            <a:r>
              <a:rPr lang="en-US" dirty="0" smtClean="0"/>
              <a:t>dialog box, select a picture, and then click </a:t>
            </a:r>
            <a:r>
              <a:rPr lang="en-US" b="1" dirty="0" smtClean="0"/>
              <a:t>Insert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Rectangles</a:t>
            </a:r>
            <a:r>
              <a:rPr lang="en-US" dirty="0" smtClean="0"/>
              <a:t> click </a:t>
            </a:r>
            <a:r>
              <a:rPr lang="en-US" b="1" dirty="0" smtClean="0"/>
              <a:t>Rectangle </a:t>
            </a:r>
            <a:r>
              <a:rPr lang="en-US" dirty="0" smtClean="0"/>
              <a:t>(first option from the left). On the slide, drag to draw a rectangle.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rectangle. 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 Height</a:t>
            </a:r>
            <a:r>
              <a:rPr lang="en-US" dirty="0" smtClean="0"/>
              <a:t> box, enter </a:t>
            </a:r>
            <a:r>
              <a:rPr lang="en-US" b="1" dirty="0" smtClean="0"/>
              <a:t>7.5”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 Width</a:t>
            </a:r>
            <a:r>
              <a:rPr lang="en-US" dirty="0" smtClean="0"/>
              <a:t> box, enter </a:t>
            </a:r>
            <a:r>
              <a:rPr lang="en-US" b="1" dirty="0" smtClean="0"/>
              <a:t>1”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Shape Styles</a:t>
            </a:r>
            <a:r>
              <a:rPr lang="en-US" dirty="0" smtClean="0"/>
              <a:t> group, click the arrow next to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Outline</a:t>
            </a:r>
            <a:r>
              <a:rPr lang="en-US" dirty="0" smtClean="0"/>
              <a:t>, and then click </a:t>
            </a:r>
            <a:r>
              <a:rPr lang="en-US" b="1" dirty="0" smtClean="0"/>
              <a:t>No Outline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arrow next to </a:t>
            </a:r>
            <a:r>
              <a:rPr lang="en-US" b="1" dirty="0" smtClean="0"/>
              <a:t>Shape Fill</a:t>
            </a:r>
            <a:r>
              <a:rPr lang="en-US" dirty="0" smtClean="0"/>
              <a:t>, point to </a:t>
            </a:r>
            <a:r>
              <a:rPr lang="en-US" b="1" dirty="0" smtClean="0"/>
              <a:t>Gradient</a:t>
            </a:r>
            <a:r>
              <a:rPr lang="en-US" dirty="0" smtClean="0"/>
              <a:t>, and then click </a:t>
            </a:r>
            <a:r>
              <a:rPr lang="en-US" b="1" dirty="0" smtClean="0"/>
              <a:t>More Gradients</a:t>
            </a:r>
            <a:r>
              <a:rPr lang="en-US" dirty="0" smtClean="0"/>
              <a:t>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Linear</a:t>
            </a:r>
            <a:r>
              <a:rPr lang="en-US" dirty="0" smtClean="0"/>
              <a:t>.</a:t>
            </a:r>
          </a:p>
          <a:p>
            <a:pPr marL="685800" lvl="1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Linear Right </a:t>
            </a:r>
            <a:r>
              <a:rPr lang="en-US" dirty="0" smtClean="0"/>
              <a:t>(first row, fourth option from the left).</a:t>
            </a:r>
          </a:p>
          <a:p>
            <a:pPr marL="685800" lvl="1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Black, Text 1 </a:t>
            </a:r>
            <a:r>
              <a:rPr lang="en-US" dirty="0" smtClean="0"/>
              <a:t>(first row, second option from the left).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685800" lvl="1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Black, Text 1, </a:t>
            </a:r>
            <a:r>
              <a:rPr lang="en-US" dirty="0" smtClean="0"/>
              <a:t>(first row, second option from the left). 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rectangle.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 </a:t>
            </a:r>
            <a:r>
              <a:rPr lang="en-US" dirty="0" smtClean="0"/>
              <a:t>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Left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Middle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rectangle.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duplicate rectangle.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arrow next to </a:t>
            </a:r>
            <a:r>
              <a:rPr lang="en-US" b="1" dirty="0" smtClean="0"/>
              <a:t>Shape Fill</a:t>
            </a:r>
            <a:r>
              <a:rPr lang="en-US" dirty="0" smtClean="0"/>
              <a:t>, point to </a:t>
            </a:r>
            <a:r>
              <a:rPr lang="en-US" b="1" dirty="0" smtClean="0"/>
              <a:t>Gradient</a:t>
            </a:r>
            <a:r>
              <a:rPr lang="en-US" dirty="0" smtClean="0"/>
              <a:t>, and then click </a:t>
            </a:r>
            <a:r>
              <a:rPr lang="en-US" b="1" dirty="0" smtClean="0"/>
              <a:t>Linear Left </a:t>
            </a:r>
            <a:r>
              <a:rPr lang="en-US" dirty="0" smtClean="0"/>
              <a:t>(second row, third option from the left).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With the duplicate rectangle still selected,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 </a:t>
            </a:r>
            <a:r>
              <a:rPr lang="en-US" dirty="0" smtClean="0"/>
              <a:t>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Right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Middle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endParaRPr lang="en-US" dirty="0" smtClean="0"/>
          </a:p>
        </p:txBody>
      </p:sp>
      <p:sp>
        <p:nvSpPr>
          <p:cNvPr id="25603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88542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26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298B95-EBC5-45AD-900A-D43650D4E16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8682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298B95-EBC5-45AD-900A-D43650D4E16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0066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298B95-EBC5-45AD-900A-D43650D4E16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3390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Increase urgency - inspire people to move, make objectives real and relevant. </a:t>
            </a:r>
          </a:p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Build the guiding team - get the right people in place with the right emotional commitment, and the right mix of skills and levels.</a:t>
            </a:r>
          </a:p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Get the vision right - get the team to establish a simple vision and strategy, focus on emotional and creative aspects necessary to drive service and efficiency.</a:t>
            </a:r>
          </a:p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Communicate for buy-in - Involve as many people as possible, communicate the essentials, simply, and to appeal and respond to people's needs. De-clutter communications - make technology work for you rather than against.</a:t>
            </a:r>
          </a:p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Empower action - Remove obstacles, enable constructive feedback and lots of support from leaders - reward and </a:t>
            </a:r>
            <a:r>
              <a:rPr lang="en-US" sz="1200" b="1" dirty="0" err="1" smtClean="0">
                <a:solidFill>
                  <a:schemeClr val="accent1">
                    <a:lumMod val="50000"/>
                  </a:schemeClr>
                </a:solidFill>
              </a:rPr>
              <a:t>recognise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 progress and achievements.</a:t>
            </a:r>
          </a:p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Create short-term wins - Set aims that are easy to achieve - in bite-size chunks. Manageable numbers of initiatives. Finish current stages before starting new ones.</a:t>
            </a:r>
          </a:p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Don't let up - Foster and encourage determination and persistence - ongoing change - encourage ongoing progress reporting - highlight achieved and future milestones.</a:t>
            </a:r>
          </a:p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Make change stick - Reinforce the value of successful change via recruitment, promotion, new change leaders. Weave change into culture.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298B95-EBC5-45AD-900A-D43650D4E16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8025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298B95-EBC5-45AD-900A-D43650D4E16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1034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F37C20-1FCA-4647-B63E-D8D9E0D8A84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635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j0341439"/>
          <p:cNvPicPr>
            <a:picLocks noChangeAspect="1" noChangeArrowheads="1"/>
          </p:cNvPicPr>
          <p:nvPr/>
        </p:nvPicPr>
        <p:blipFill>
          <a:blip r:embed="rId2" cstate="print"/>
          <a:srcRect b="19832"/>
          <a:stretch>
            <a:fillRect/>
          </a:stretch>
        </p:blipFill>
        <p:spPr bwMode="ltGray">
          <a:xfrm>
            <a:off x="0" y="1744663"/>
            <a:ext cx="9144000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1"/>
          <p:cNvSpPr>
            <a:spLocks noChangeArrowheads="1"/>
          </p:cNvSpPr>
          <p:nvPr/>
        </p:nvSpPr>
        <p:spPr bwMode="white">
          <a:xfrm>
            <a:off x="0" y="0"/>
            <a:ext cx="9144000" cy="23923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" name="Freeform 32"/>
          <p:cNvSpPr>
            <a:spLocks/>
          </p:cNvSpPr>
          <p:nvPr/>
        </p:nvSpPr>
        <p:spPr bwMode="gray">
          <a:xfrm>
            <a:off x="2130425" y="1485900"/>
            <a:ext cx="7015163" cy="909638"/>
          </a:xfrm>
          <a:custGeom>
            <a:avLst/>
            <a:gdLst/>
            <a:ahLst/>
            <a:cxnLst>
              <a:cxn ang="0">
                <a:pos x="0" y="573"/>
              </a:cxn>
              <a:cxn ang="0">
                <a:pos x="4134" y="573"/>
              </a:cxn>
              <a:cxn ang="0">
                <a:pos x="4134" y="1"/>
              </a:cxn>
              <a:cxn ang="0">
                <a:pos x="322" y="0"/>
              </a:cxn>
              <a:cxn ang="0">
                <a:pos x="0" y="573"/>
              </a:cxn>
            </a:cxnLst>
            <a:rect l="0" t="0" r="r" b="b"/>
            <a:pathLst>
              <a:path w="4134" h="573">
                <a:moveTo>
                  <a:pt x="0" y="573"/>
                </a:moveTo>
                <a:lnTo>
                  <a:pt x="4134" y="573"/>
                </a:lnTo>
                <a:lnTo>
                  <a:pt x="4134" y="1"/>
                </a:lnTo>
                <a:lnTo>
                  <a:pt x="322" y="0"/>
                </a:lnTo>
                <a:lnTo>
                  <a:pt x="0" y="573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1254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7" name="Freeform 33"/>
          <p:cNvSpPr>
            <a:spLocks/>
          </p:cNvSpPr>
          <p:nvPr/>
        </p:nvSpPr>
        <p:spPr bwMode="invGray">
          <a:xfrm>
            <a:off x="-6350" y="2379663"/>
            <a:ext cx="2139950" cy="455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48" y="0"/>
              </a:cxn>
              <a:cxn ang="0">
                <a:pos x="1170" y="287"/>
              </a:cxn>
              <a:cxn ang="0">
                <a:pos x="0" y="286"/>
              </a:cxn>
              <a:cxn ang="0">
                <a:pos x="0" y="0"/>
              </a:cxn>
            </a:cxnLst>
            <a:rect l="0" t="0" r="r" b="b"/>
            <a:pathLst>
              <a:path w="1348" h="287">
                <a:moveTo>
                  <a:pt x="0" y="0"/>
                </a:moveTo>
                <a:lnTo>
                  <a:pt x="1348" y="0"/>
                </a:lnTo>
                <a:lnTo>
                  <a:pt x="1170" y="287"/>
                </a:lnTo>
                <a:lnTo>
                  <a:pt x="0" y="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black">
          <a:xfrm>
            <a:off x="609600" y="1524000"/>
            <a:ext cx="11572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latin typeface="Arial" charset="0"/>
                <a:cs typeface="+mn-cs"/>
              </a:rPr>
              <a:t>Company</a:t>
            </a:r>
          </a:p>
          <a:p>
            <a:pPr>
              <a:defRPr/>
            </a:pPr>
            <a:r>
              <a:rPr lang="en-US" sz="2600" b="1">
                <a:solidFill>
                  <a:schemeClr val="bg1"/>
                </a:solidFill>
                <a:latin typeface="Arial" charset="0"/>
                <a:cs typeface="+mn-cs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1608138"/>
            <a:ext cx="6324600" cy="6858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638800"/>
            <a:ext cx="6400800" cy="533400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D9E773-647E-4019-9720-0F4EEE40C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510B7-1EB7-41E9-A4DB-AD16B85A6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227013"/>
            <a:ext cx="2068512" cy="6170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7013"/>
            <a:ext cx="6053138" cy="6170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08983-2699-42DF-B387-ED3D85ECC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650" y="227013"/>
            <a:ext cx="6324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9498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0C3DC-6540-48F8-B4F3-A8E99E9DE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DF6A2-54F9-4122-A31D-A7122C0D5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46CD6-AEB5-4054-9631-FF3951689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69159-89BC-4BB8-AA68-1C1857AA0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DC504-E02E-49EB-A084-86994DBEF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93528-4A66-4194-9C81-649F4B86B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EC359-2CED-4BD1-887D-76CC23776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A68A7-940E-463F-8D10-619E45ED9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1D755-A70D-40A8-9E77-9FC25D9E8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6"/>
          <p:cNvGraphicFramePr>
            <a:graphicFrameLocks noChangeAspect="1"/>
          </p:cNvGraphicFramePr>
          <p:nvPr/>
        </p:nvGraphicFramePr>
        <p:xfrm>
          <a:off x="2987675" y="2736850"/>
          <a:ext cx="6156325" cy="412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" r:id="rId15" imgW="7949206" imgH="5320635" progId="">
                  <p:embed/>
                </p:oleObj>
              </mc:Choice>
              <mc:Fallback>
                <p:oleObj name="Image" r:id="rId15" imgW="7949206" imgH="5320635" progId="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736850"/>
                        <a:ext cx="6156325" cy="412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5808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808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87"/>
          <p:cNvGraphicFramePr>
            <a:graphicFrameLocks noChangeAspect="1"/>
          </p:cNvGraphicFramePr>
          <p:nvPr/>
        </p:nvGraphicFramePr>
        <p:xfrm>
          <a:off x="0" y="0"/>
          <a:ext cx="91440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age" r:id="rId17" imgW="8571429" imgH="1514286" progId="">
                  <p:embed/>
                </p:oleObj>
              </mc:Choice>
              <mc:Fallback>
                <p:oleObj name="Image" r:id="rId17" imgW="8571429" imgH="1514286" progId="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5808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808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5" name="Freeform 21"/>
          <p:cNvSpPr>
            <a:spLocks/>
          </p:cNvSpPr>
          <p:nvPr/>
        </p:nvSpPr>
        <p:spPr bwMode="gray">
          <a:xfrm>
            <a:off x="1828800" y="246063"/>
            <a:ext cx="7315200" cy="720725"/>
          </a:xfrm>
          <a:custGeom>
            <a:avLst/>
            <a:gdLst/>
            <a:ahLst/>
            <a:cxnLst>
              <a:cxn ang="0">
                <a:pos x="0" y="454"/>
              </a:cxn>
              <a:cxn ang="0">
                <a:pos x="4798" y="454"/>
              </a:cxn>
              <a:cxn ang="0">
                <a:pos x="4798" y="0"/>
              </a:cxn>
              <a:cxn ang="0">
                <a:pos x="382" y="3"/>
              </a:cxn>
              <a:cxn ang="0">
                <a:pos x="0" y="454"/>
              </a:cxn>
            </a:cxnLst>
            <a:rect l="0" t="0" r="r" b="b"/>
            <a:pathLst>
              <a:path w="4798" h="454">
                <a:moveTo>
                  <a:pt x="0" y="454"/>
                </a:moveTo>
                <a:lnTo>
                  <a:pt x="4798" y="454"/>
                </a:lnTo>
                <a:lnTo>
                  <a:pt x="4798" y="0"/>
                </a:lnTo>
                <a:lnTo>
                  <a:pt x="382" y="3"/>
                </a:lnTo>
                <a:lnTo>
                  <a:pt x="0" y="454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046" name="Freeform 22"/>
          <p:cNvSpPr>
            <a:spLocks/>
          </p:cNvSpPr>
          <p:nvPr/>
        </p:nvSpPr>
        <p:spPr bwMode="gray">
          <a:xfrm>
            <a:off x="0" y="966788"/>
            <a:ext cx="1828800" cy="288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38" y="0"/>
              </a:cxn>
              <a:cxn ang="0">
                <a:pos x="1138" y="182"/>
              </a:cxn>
              <a:cxn ang="0">
                <a:pos x="0" y="181"/>
              </a:cxn>
              <a:cxn ang="0">
                <a:pos x="0" y="0"/>
              </a:cxn>
            </a:cxnLst>
            <a:rect l="0" t="0" r="r" b="b"/>
            <a:pathLst>
              <a:path w="1338" h="182">
                <a:moveTo>
                  <a:pt x="0" y="0"/>
                </a:moveTo>
                <a:lnTo>
                  <a:pt x="1338" y="0"/>
                </a:lnTo>
                <a:lnTo>
                  <a:pt x="1138" y="182"/>
                </a:lnTo>
                <a:lnTo>
                  <a:pt x="0" y="1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406650" y="227013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37FF9DB-0616-40BB-A312-55E6B4176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homepage.newschool.edu/het/profiles/knight.htm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3600" y="76200"/>
            <a:ext cx="70104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4000" b="1" spc="200" dirty="0" smtClean="0">
                <a:ln w="19050" cmpd="sng">
                  <a:noFill/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MASTERS IN PROJECT MANAGEMENT</a:t>
            </a:r>
            <a:endParaRPr lang="en-US" sz="4000" b="1" spc="200" dirty="0">
              <a:ln w="19050" cmpd="sng">
                <a:noFill/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r-PK"/>
          </a:p>
        </p:txBody>
      </p:sp>
      <p:sp>
        <p:nvSpPr>
          <p:cNvPr id="18" name="TextBox 17"/>
          <p:cNvSpPr txBox="1"/>
          <p:nvPr/>
        </p:nvSpPr>
        <p:spPr>
          <a:xfrm>
            <a:off x="193763" y="2895600"/>
            <a:ext cx="8863324" cy="267765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US" sz="5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RISK</a:t>
            </a:r>
          </a:p>
          <a:p>
            <a:pPr algn="ctr">
              <a:defRPr/>
            </a:pPr>
            <a:r>
              <a:rPr lang="en-US" sz="5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MANAGEMENT</a:t>
            </a:r>
            <a:endParaRPr lang="en-US" sz="5400" b="1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/>
            <a:r>
              <a:rPr lang="en-US" sz="6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Class: MS(PM)-2(A,B&amp;C)</a:t>
            </a:r>
            <a:endParaRPr lang="en-US" sz="6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46" y="997160"/>
            <a:ext cx="1550003" cy="18240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1" y="1509289"/>
            <a:ext cx="3962400" cy="87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8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133600" y="284847"/>
            <a:ext cx="7086600" cy="6463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1" hangingPunct="1">
              <a:defRPr/>
            </a:pPr>
            <a:r>
              <a:rPr lang="en-US" sz="3600" i="0" kern="1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  <a:ea typeface="+mn-ea"/>
                <a:cs typeface="Arial" pitchFamily="34" charset="0"/>
              </a:rPr>
              <a:t>Change Management Principles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At all times involve and agree support from people within system (system = environment, processes, culture, relationships,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behaviours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, etc., whether personal or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organisational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). </a:t>
            </a: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Understand where you/the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organisation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is at the moment. </a:t>
            </a: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Understand where you want to be, when, why, and what the measures will be for having got there. </a:t>
            </a: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Plan development towards above No.3 in appropriate achievable measurable stages. </a:t>
            </a: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Communicate, involve, enable and facilitate involvement from people, as early and openly and as fully as is possible.</a:t>
            </a: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2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hange Management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80160"/>
            <a:ext cx="7315200" cy="536448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33600" y="315625"/>
            <a:ext cx="7086600" cy="584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1" hangingPunct="1">
              <a:defRPr/>
            </a:pPr>
            <a:r>
              <a:rPr lang="en-US" sz="3200" i="0" kern="1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  <a:ea typeface="+mn-ea"/>
                <a:cs typeface="Arial" pitchFamily="34" charset="0"/>
              </a:rPr>
              <a:t>Successful Change Management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133600" y="284847"/>
            <a:ext cx="7086600" cy="6463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1" hangingPunct="1">
              <a:defRPr/>
            </a:pPr>
            <a:r>
              <a:rPr lang="en-US" sz="3600" i="0" kern="1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  <a:ea typeface="+mn-ea"/>
                <a:cs typeface="Arial" pitchFamily="34" charset="0"/>
              </a:rPr>
              <a:t>Change Management Steps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Increase urgency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Build the guiding team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Get the vision right 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Communicate for buy-in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Empower action 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Create short-term wins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Don't let up 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Make change stick</a:t>
            </a: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6488668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American John P </a:t>
            </a:r>
            <a:r>
              <a:rPr lang="en-US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Kotter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 (b 1947), a Harvard Business School professor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406650" y="284847"/>
            <a:ext cx="6737350" cy="6463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1" hangingPunct="1">
              <a:defRPr/>
            </a:pPr>
            <a:r>
              <a:rPr lang="en-US" sz="3600" i="0" kern="1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  <a:ea typeface="+mn-ea"/>
                <a:cs typeface="Arial" pitchFamily="34" charset="0"/>
              </a:rPr>
              <a:t>Change Management Phases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Creating Conditions for Change</a:t>
            </a:r>
          </a:p>
          <a:p>
            <a:pPr eaLnBrk="1" hangingPunct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Making Change Happen</a:t>
            </a:r>
          </a:p>
          <a:p>
            <a:pPr eaLnBrk="1" hangingPunct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Making Change Stick</a:t>
            </a:r>
          </a:p>
          <a:p>
            <a:pPr eaLnBrk="1" hangingPunct="1"/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2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9625"/>
            <a:ext cx="9144000" cy="584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1" hangingPunct="1">
              <a:defRPr/>
            </a:pPr>
            <a:r>
              <a:rPr lang="en-US" sz="3200" i="0" kern="1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  <a:ea typeface="+mn-ea"/>
                <a:cs typeface="Arial" pitchFamily="34" charset="0"/>
              </a:rPr>
              <a:t>Phase 1:         Creating Conditions for Change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Develop Political Acumen.</a:t>
            </a:r>
          </a:p>
          <a:p>
            <a:pPr eaLnBrk="1" hangingPunct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Create a Guiding Coalition.</a:t>
            </a:r>
          </a:p>
          <a:p>
            <a:pPr eaLnBrk="1" hangingPunct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Develop a Vision and Strategy—Focus Your Thinking.</a:t>
            </a:r>
          </a:p>
          <a:p>
            <a:pPr eaLnBrk="1" hangingPunct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Communicate That Change Vision—Tell the Tale.</a:t>
            </a: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2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315625"/>
            <a:ext cx="9144000" cy="584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1" hangingPunct="1">
              <a:defRPr/>
            </a:pPr>
            <a:r>
              <a:rPr lang="en-US" sz="3200" i="0" kern="1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  <a:ea typeface="+mn-ea"/>
                <a:cs typeface="Arial" pitchFamily="34" charset="0"/>
              </a:rPr>
              <a:t>Phase 2:                       Making Change Happen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Generate Short-Term Wins.</a:t>
            </a:r>
          </a:p>
          <a:p>
            <a:pPr eaLnBrk="1" hangingPunct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Develop Broad-Based Action.</a:t>
            </a:r>
          </a:p>
          <a:p>
            <a:pPr eaLnBrk="1" hangingPunct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Consolidate Gains and Produce More Change.</a:t>
            </a:r>
          </a:p>
          <a:p>
            <a:pPr lvl="1" eaLnBrk="1" hangingPunct="1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Structures</a:t>
            </a:r>
          </a:p>
          <a:p>
            <a:pPr lvl="1" eaLnBrk="1" hangingPunct="1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Skills</a:t>
            </a:r>
          </a:p>
          <a:p>
            <a:pPr lvl="1" eaLnBrk="1" hangingPunct="1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Systems</a:t>
            </a:r>
          </a:p>
          <a:p>
            <a:pPr lvl="1" eaLnBrk="1" hangingPunct="1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ea typeface="+mn-ea"/>
                <a:cs typeface="+mn-cs"/>
              </a:rPr>
              <a:t>Supervisors</a:t>
            </a:r>
          </a:p>
          <a:p>
            <a:pPr lvl="1" eaLnBrk="1" hangingPunct="1"/>
            <a:endParaRPr lang="en-US" sz="2400" dirty="0" smtClean="0"/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2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315625"/>
            <a:ext cx="9144000" cy="5847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1" hangingPunct="1">
              <a:defRPr/>
            </a:pPr>
            <a:r>
              <a:rPr lang="en-US" sz="3200" i="0" kern="1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  <a:ea typeface="+mn-ea"/>
                <a:cs typeface="Arial" pitchFamily="34" charset="0"/>
              </a:rPr>
              <a:t>Phase 3:                             Making Change Stick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teamwork and cross-organization cooperation</a:t>
            </a:r>
          </a:p>
          <a:p>
            <a:pPr eaLnBrk="1" hangingPunct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Culture change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2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 descr="Change Phase Tit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457200"/>
            <a:ext cx="8229600" cy="914400"/>
          </a:xfrm>
        </p:spPr>
      </p:pic>
      <p:pic>
        <p:nvPicPr>
          <p:cNvPr id="10243" name="Picture 4" descr="Change Phase 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95400"/>
            <a:ext cx="84867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hange Phase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33475"/>
            <a:ext cx="846772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Content Placeholder 3" descr="Change Phase Title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1000" y="457200"/>
            <a:ext cx="8229600" cy="91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284847"/>
            <a:ext cx="7391400" cy="6463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1" hangingPunct="1">
              <a:defRPr/>
            </a:pPr>
            <a:r>
              <a:rPr lang="en-US" sz="3600" i="0" kern="1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  <a:ea typeface="+mn-ea"/>
                <a:cs typeface="Arial" pitchFamily="34" charset="0"/>
              </a:rPr>
              <a:t>Developing a Value Proposition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Achieving Strategy.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Increasing Return on Investment.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Building Competitive Advantage.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Creating New Products.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Increasing Sales.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Decreasing Costs.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Exploiting Unanticipated Capabilities.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Evolving Toward Self-Funding.</a:t>
            </a: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2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4419600" y="1600200"/>
            <a:ext cx="3442290" cy="4572095"/>
            <a:chOff x="3017520" y="1315858"/>
            <a:chExt cx="3442290" cy="4572095"/>
          </a:xfrm>
          <a:effectLst>
            <a:outerShdw blurRad="342900" dist="254000" dir="7200000" sx="104000" sy="104000" algn="tr" rotWithShape="0">
              <a:prstClr val="black">
                <a:alpha val="30000"/>
              </a:prstClr>
            </a:outerShdw>
          </a:effectLst>
          <a:scene3d>
            <a:camera prst="perspectiveFront" fov="3600000">
              <a:rot lat="20309483" lon="139544" rev="20823190"/>
            </a:camera>
            <a:lightRig rig="soft" dir="t">
              <a:rot lat="0" lon="0" rev="0"/>
            </a:lightRig>
          </a:scene3d>
        </p:grpSpPr>
        <p:pic>
          <p:nvPicPr>
            <p:cNvPr id="7" name="Picture 6" descr="16523613_bird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7520" y="1316032"/>
              <a:ext cx="3428941" cy="4571921"/>
            </a:xfrm>
            <a:prstGeom prst="snip1Rect">
              <a:avLst>
                <a:gd name="adj" fmla="val 14381"/>
              </a:avLst>
            </a:prstGeom>
            <a:sp3d extrusionH="107950">
              <a:extrusionClr>
                <a:schemeClr val="bg1"/>
              </a:extrusionClr>
            </a:sp3d>
          </p:spPr>
        </p:pic>
        <p:sp>
          <p:nvSpPr>
            <p:cNvPr id="8" name="Right Triangle 7"/>
            <p:cNvSpPr/>
            <p:nvPr/>
          </p:nvSpPr>
          <p:spPr>
            <a:xfrm>
              <a:off x="5953397" y="1315858"/>
              <a:ext cx="506413" cy="506413"/>
            </a:xfrm>
            <a:prstGeom prst="rtTriangle">
              <a:avLst/>
            </a:prstGeom>
            <a:gradFill flip="none" rotWithShape="1">
              <a:gsLst>
                <a:gs pos="4700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p3d extrusionH="107950"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10647363" y="5983288"/>
            <a:ext cx="1154588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spc="120" dirty="0">
                <a:solidFill>
                  <a:schemeClr val="tx2">
                    <a:lumMod val="50000"/>
                  </a:schemeClr>
                </a:solidFill>
                <a:latin typeface="Gill Sans MT" pitchFamily="34" charset="0"/>
              </a:rPr>
              <a:t>PE, PMP, </a:t>
            </a:r>
            <a:r>
              <a:rPr lang="en-US" sz="3600" b="1" spc="120" dirty="0" err="1">
                <a:solidFill>
                  <a:schemeClr val="tx2">
                    <a:lumMod val="50000"/>
                  </a:schemeClr>
                </a:solidFill>
                <a:latin typeface="Gill Sans MT" pitchFamily="34" charset="0"/>
              </a:rPr>
              <a:t>PgMP</a:t>
            </a:r>
            <a:r>
              <a:rPr lang="en-US" sz="3600" b="1" spc="120" dirty="0">
                <a:solidFill>
                  <a:schemeClr val="tx2">
                    <a:lumMod val="50000"/>
                  </a:schemeClr>
                </a:solidFill>
                <a:latin typeface="Gill Sans MT" pitchFamily="34" charset="0"/>
              </a:rPr>
              <a:t>, PME, MCT, PRINCE2 Practitioner.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0668000" y="5983288"/>
            <a:ext cx="11506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spc="120" dirty="0">
                <a:solidFill>
                  <a:schemeClr val="bg1"/>
                </a:solidFill>
                <a:latin typeface="Gill Sans MT" pitchFamily="34" charset="0"/>
                <a:cs typeface="+mn-cs"/>
              </a:rPr>
              <a:t>PE, PMP, </a:t>
            </a:r>
            <a:r>
              <a:rPr lang="en-US" sz="3600" b="1" spc="120" dirty="0" err="1">
                <a:solidFill>
                  <a:schemeClr val="bg1"/>
                </a:solidFill>
                <a:latin typeface="Gill Sans MT" pitchFamily="34" charset="0"/>
                <a:cs typeface="+mn-cs"/>
              </a:rPr>
              <a:t>PgMP</a:t>
            </a:r>
            <a:r>
              <a:rPr lang="en-US" sz="3600" b="1" spc="120" dirty="0">
                <a:solidFill>
                  <a:schemeClr val="bg1"/>
                </a:solidFill>
                <a:latin typeface="Gill Sans MT" pitchFamily="34" charset="0"/>
                <a:cs typeface="+mn-cs"/>
              </a:rPr>
              <a:t>, PME, MCT, PRINCE2 Practitioner.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41148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en-US" sz="5400" b="1" spc="200" dirty="0" smtClean="0">
                <a:ln w="19050" cmpd="sng">
                  <a:noFill/>
                  <a:prstDash val="solid"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Instructor</a:t>
            </a:r>
            <a:endParaRPr lang="en-US" sz="5400" b="1" spc="200" dirty="0">
              <a:ln w="19050" cmpd="sng">
                <a:noFill/>
                <a:prstDash val="solid"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11" name="4-Point Star 10"/>
          <p:cNvSpPr/>
          <p:nvPr/>
        </p:nvSpPr>
        <p:spPr>
          <a:xfrm rot="890656">
            <a:off x="-2238" y="126181"/>
            <a:ext cx="469894" cy="469894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4-Point Star 12"/>
          <p:cNvSpPr/>
          <p:nvPr/>
        </p:nvSpPr>
        <p:spPr>
          <a:xfrm rot="890656">
            <a:off x="1944045" y="420043"/>
            <a:ext cx="350459" cy="35045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4-Point Star 13"/>
          <p:cNvSpPr/>
          <p:nvPr/>
        </p:nvSpPr>
        <p:spPr>
          <a:xfrm rot="890656">
            <a:off x="2391943" y="334543"/>
            <a:ext cx="266972" cy="266972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4-Point Star 15"/>
          <p:cNvSpPr/>
          <p:nvPr/>
        </p:nvSpPr>
        <p:spPr>
          <a:xfrm rot="890656">
            <a:off x="493039" y="493041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4-Point Star 16"/>
          <p:cNvSpPr/>
          <p:nvPr/>
        </p:nvSpPr>
        <p:spPr>
          <a:xfrm rot="890656">
            <a:off x="1383005" y="310438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0" y="1371600"/>
            <a:ext cx="534633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US" sz="72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Suhail Iqbal</a:t>
            </a:r>
          </a:p>
        </p:txBody>
      </p:sp>
      <p:sp>
        <p:nvSpPr>
          <p:cNvPr id="19" name="4-Point Star 18"/>
          <p:cNvSpPr/>
          <p:nvPr/>
        </p:nvSpPr>
        <p:spPr>
          <a:xfrm rot="890656">
            <a:off x="3024150" y="1500151"/>
            <a:ext cx="469894" cy="469894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4-Point Star 19"/>
          <p:cNvSpPr/>
          <p:nvPr/>
        </p:nvSpPr>
        <p:spPr>
          <a:xfrm rot="890656">
            <a:off x="7201844" y="1715445"/>
            <a:ext cx="350459" cy="35045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4-Point Star 20"/>
          <p:cNvSpPr/>
          <p:nvPr/>
        </p:nvSpPr>
        <p:spPr>
          <a:xfrm rot="890656">
            <a:off x="8106943" y="1629943"/>
            <a:ext cx="266972" cy="266972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4-Point Star 21"/>
          <p:cNvSpPr/>
          <p:nvPr/>
        </p:nvSpPr>
        <p:spPr>
          <a:xfrm rot="890656">
            <a:off x="4150639" y="2093239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4-Point Star 22"/>
          <p:cNvSpPr/>
          <p:nvPr/>
        </p:nvSpPr>
        <p:spPr>
          <a:xfrm rot="890656">
            <a:off x="5674640" y="1636040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346" y="997160"/>
            <a:ext cx="1550003" cy="18240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5727" y="996289"/>
            <a:ext cx="2111941" cy="46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08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xit" presetSubtype="0" fill="hold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xit" presetSubtype="0" fill="hold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xit" presetSubtype="0" fill="hold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xit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2714"/>
            <a:ext cx="64770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PROJECTS, PROGRAMS AND PORTFOLIOS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53054" y="6488668"/>
            <a:ext cx="439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Wikipedia, the free encyclopedia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524000"/>
            <a:ext cx="8534400" cy="4572000"/>
          </a:xfrm>
          <a:prstGeom prst="rect">
            <a:avLst/>
          </a:prstGeom>
        </p:spPr>
        <p:txBody>
          <a:bodyPr/>
          <a:lstStyle/>
          <a:p>
            <a:pPr marL="514350" indent="-514350" eaLnBrk="0" hangingPunct="0">
              <a:spcBef>
                <a:spcPct val="20000"/>
              </a:spcBef>
              <a:buFontTx/>
              <a:buChar char="•"/>
              <a:tabLst>
                <a:tab pos="1076325" algn="l"/>
              </a:tabLst>
              <a:defRPr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</a:t>
            </a:r>
          </a:p>
          <a:p>
            <a:pPr marL="514350" indent="-514350" eaLnBrk="0" hangingPunct="0">
              <a:spcBef>
                <a:spcPct val="20000"/>
              </a:spcBef>
              <a:buFontTx/>
              <a:buChar char="•"/>
              <a:tabLst>
                <a:tab pos="1076325" algn="l"/>
              </a:tabLst>
              <a:defRPr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Management</a:t>
            </a:r>
          </a:p>
          <a:p>
            <a:pPr marL="514350" indent="-514350" eaLnBrk="0" hangingPunct="0">
              <a:spcBef>
                <a:spcPct val="20000"/>
              </a:spcBef>
              <a:buFontTx/>
              <a:buChar char="•"/>
              <a:tabLst>
                <a:tab pos="1076325" algn="l"/>
              </a:tabLst>
              <a:defRPr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Program</a:t>
            </a:r>
          </a:p>
          <a:p>
            <a:pPr marL="514350" indent="-514350" eaLnBrk="0" hangingPunct="0">
              <a:spcBef>
                <a:spcPct val="20000"/>
              </a:spcBef>
              <a:buFontTx/>
              <a:buChar char="•"/>
              <a:tabLst>
                <a:tab pos="1076325" algn="l"/>
              </a:tabLst>
              <a:defRPr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Program Management</a:t>
            </a:r>
          </a:p>
          <a:p>
            <a:pPr marL="514350" indent="-514350" eaLnBrk="0" hangingPunct="0">
              <a:spcBef>
                <a:spcPct val="20000"/>
              </a:spcBef>
              <a:buFontTx/>
              <a:buChar char="•"/>
              <a:tabLst>
                <a:tab pos="1076325" algn="l"/>
              </a:tabLst>
              <a:defRPr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Portfolio</a:t>
            </a:r>
          </a:p>
          <a:p>
            <a:pPr marL="514350" indent="-514350" eaLnBrk="0" hangingPunct="0">
              <a:spcBef>
                <a:spcPct val="20000"/>
              </a:spcBef>
              <a:buFontTx/>
              <a:buChar char="•"/>
              <a:tabLst>
                <a:tab pos="1076325" algn="l"/>
              </a:tabLst>
              <a:defRPr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Portfolio Management</a:t>
            </a:r>
          </a:p>
          <a:p>
            <a:pPr marL="514350" indent="-514350" eaLnBrk="0" hangingPunct="0">
              <a:spcBef>
                <a:spcPct val="20000"/>
              </a:spcBef>
              <a:buFontTx/>
              <a:buChar char="•"/>
              <a:tabLst>
                <a:tab pos="1076325" algn="l"/>
              </a:tabLst>
              <a:defRPr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Management Office (PMO)</a:t>
            </a:r>
          </a:p>
          <a:p>
            <a:pPr marL="514350" indent="-514350" eaLnBrk="0" hangingPunct="0">
              <a:spcBef>
                <a:spcPct val="20000"/>
              </a:spcBef>
              <a:buFontTx/>
              <a:buChar char="•"/>
              <a:tabLst>
                <a:tab pos="1076325" algn="l"/>
              </a:tabLst>
              <a:defRPr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Organizational Project Management Maturity (OPM3)</a:t>
            </a:r>
            <a:endParaRPr lang="en-US" sz="24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968625"/>
          </a:xfrm>
        </p:spPr>
        <p:txBody>
          <a:bodyPr/>
          <a:lstStyle/>
          <a:p>
            <a:pPr algn="ctr"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A </a:t>
            </a:r>
            <a:r>
              <a:rPr lang="en-US" altLang="ja-JP" sz="4800" b="1" i="1" dirty="0" smtClean="0">
                <a:solidFill>
                  <a:schemeClr val="accent1"/>
                </a:solidFill>
                <a:ea typeface="MS PGothic" pitchFamily="34" charset="-128"/>
                <a:cs typeface="Arial" pitchFamily="34" charset="0"/>
              </a:rPr>
              <a:t>project</a:t>
            </a:r>
            <a:r>
              <a:rPr lang="en-US" sz="4400" b="1" dirty="0" smtClean="0">
                <a:solidFill>
                  <a:srgbClr val="002060"/>
                </a:solidFill>
              </a:rPr>
              <a:t> is a </a:t>
            </a:r>
            <a:r>
              <a:rPr lang="en-US" sz="4400" b="1" dirty="0" smtClean="0">
                <a:solidFill>
                  <a:srgbClr val="FF0000"/>
                </a:solidFill>
              </a:rPr>
              <a:t>temporary endeavor </a:t>
            </a:r>
            <a:r>
              <a:rPr lang="en-US" sz="4400" b="1" dirty="0" smtClean="0">
                <a:solidFill>
                  <a:srgbClr val="002060"/>
                </a:solidFill>
              </a:rPr>
              <a:t>undertaken to </a:t>
            </a:r>
            <a:r>
              <a:rPr lang="en-US" sz="4400" b="1" dirty="0" smtClean="0">
                <a:solidFill>
                  <a:srgbClr val="00FF00"/>
                </a:solidFill>
              </a:rPr>
              <a:t>create</a:t>
            </a:r>
            <a:r>
              <a:rPr lang="en-US" sz="4400" b="1" dirty="0" smtClean="0">
                <a:solidFill>
                  <a:srgbClr val="002060"/>
                </a:solidFill>
              </a:rPr>
              <a:t> a </a:t>
            </a:r>
            <a:r>
              <a:rPr lang="en-US" sz="4400" b="1" dirty="0" smtClean="0">
                <a:solidFill>
                  <a:srgbClr val="00FF00"/>
                </a:solidFill>
              </a:rPr>
              <a:t>unique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product, service or result.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191869"/>
            <a:ext cx="6858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/>
              <a:t>What is a Project?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79870" y="838200"/>
            <a:ext cx="26052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PROJECT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76200" y="914400"/>
            <a:ext cx="1524000" cy="4000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Topic 1.2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A Guide to Project Management Body of Knowledge (PMBOK®), Fourth Edition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81200" y="268069"/>
            <a:ext cx="7467600" cy="67710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800" dirty="0" smtClean="0"/>
              <a:t>Stakeholders</a:t>
            </a:r>
            <a:endParaRPr lang="en-US" sz="3800" dirty="0"/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0" y="914400"/>
            <a:ext cx="1752600" cy="4001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Topic 2.3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20798" y="914400"/>
            <a:ext cx="46313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PROJECT MANAGERS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04800" y="1371600"/>
            <a:ext cx="8686800" cy="495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ja-JP" sz="2400" b="1" kern="0" dirty="0" smtClean="0">
                <a:solidFill>
                  <a:srgbClr val="002060"/>
                </a:solidFill>
                <a:ea typeface="MS PGothic" pitchFamily="34" charset="-128"/>
              </a:rPr>
              <a:t>Project managers are </a:t>
            </a:r>
            <a:r>
              <a:rPr lang="en-US" altLang="ja-JP" sz="2400" b="1" kern="0" dirty="0" smtClean="0">
                <a:solidFill>
                  <a:srgbClr val="FF0000"/>
                </a:solidFill>
                <a:ea typeface="MS PGothic" pitchFamily="34" charset="-128"/>
              </a:rPr>
              <a:t>assigned by the performing organization </a:t>
            </a:r>
            <a:r>
              <a:rPr lang="en-US" altLang="ja-JP" sz="2400" b="1" kern="0" dirty="0" smtClean="0">
                <a:solidFill>
                  <a:srgbClr val="002060"/>
                </a:solidFill>
                <a:ea typeface="MS PGothic" pitchFamily="34" charset="-128"/>
              </a:rPr>
              <a:t>to achieve project objectives.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ja-JP" sz="2400" b="1" kern="0" dirty="0" smtClean="0">
                <a:solidFill>
                  <a:srgbClr val="002060"/>
                </a:solidFill>
                <a:ea typeface="MS PGothic" pitchFamily="34" charset="-128"/>
              </a:rPr>
              <a:t>This is a </a:t>
            </a:r>
            <a:r>
              <a:rPr lang="en-US" altLang="ja-JP" sz="2400" b="1" kern="0" dirty="0" smtClean="0">
                <a:solidFill>
                  <a:srgbClr val="FF0000"/>
                </a:solidFill>
                <a:ea typeface="MS PGothic" pitchFamily="34" charset="-128"/>
              </a:rPr>
              <a:t>challenging, high-profile role </a:t>
            </a:r>
            <a:r>
              <a:rPr lang="en-US" altLang="ja-JP" sz="2400" b="1" kern="0" dirty="0" smtClean="0">
                <a:solidFill>
                  <a:srgbClr val="002060"/>
                </a:solidFill>
                <a:ea typeface="MS PGothic" pitchFamily="34" charset="-128"/>
              </a:rPr>
              <a:t>with </a:t>
            </a:r>
            <a:r>
              <a:rPr lang="en-US" altLang="ja-JP" sz="2400" b="1" kern="0" dirty="0" smtClean="0">
                <a:solidFill>
                  <a:srgbClr val="FF0000"/>
                </a:solidFill>
                <a:ea typeface="MS PGothic" pitchFamily="34" charset="-128"/>
              </a:rPr>
              <a:t>significant responsibility and shifting priorities</a:t>
            </a:r>
            <a:r>
              <a:rPr lang="en-US" altLang="ja-JP" sz="2400" b="1" kern="0" dirty="0" smtClean="0">
                <a:solidFill>
                  <a:srgbClr val="002060"/>
                </a:solidFill>
                <a:ea typeface="MS PGothic" pitchFamily="34" charset="-128"/>
              </a:rPr>
              <a:t>.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ja-JP" sz="2400" b="1" kern="0" dirty="0" smtClean="0">
                <a:solidFill>
                  <a:srgbClr val="002060"/>
                </a:solidFill>
                <a:ea typeface="MS PGothic" pitchFamily="34" charset="-128"/>
              </a:rPr>
              <a:t>It requires 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ja-JP" sz="2400" b="1" kern="0" dirty="0" smtClean="0">
                <a:solidFill>
                  <a:srgbClr val="FF0000"/>
                </a:solidFill>
                <a:ea typeface="MS PGothic" pitchFamily="34" charset="-128"/>
              </a:rPr>
              <a:t>flexibility</a:t>
            </a:r>
            <a:r>
              <a:rPr lang="en-US" altLang="ja-JP" sz="2400" b="1" kern="0" dirty="0" smtClean="0">
                <a:solidFill>
                  <a:srgbClr val="002060"/>
                </a:solidFill>
                <a:ea typeface="MS PGothic" pitchFamily="34" charset="-128"/>
              </a:rPr>
              <a:t>, 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ja-JP" sz="2400" b="1" kern="0" dirty="0" smtClean="0">
                <a:solidFill>
                  <a:srgbClr val="FF0000"/>
                </a:solidFill>
                <a:ea typeface="MS PGothic" pitchFamily="34" charset="-128"/>
              </a:rPr>
              <a:t>good judgment</a:t>
            </a:r>
            <a:r>
              <a:rPr lang="en-US" altLang="ja-JP" sz="2400" b="1" kern="0" dirty="0" smtClean="0">
                <a:solidFill>
                  <a:srgbClr val="002060"/>
                </a:solidFill>
                <a:ea typeface="MS PGothic" pitchFamily="34" charset="-128"/>
              </a:rPr>
              <a:t>, 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ja-JP" sz="2400" b="1" kern="0" dirty="0" smtClean="0">
                <a:solidFill>
                  <a:srgbClr val="FF0000"/>
                </a:solidFill>
                <a:ea typeface="MS PGothic" pitchFamily="34" charset="-128"/>
              </a:rPr>
              <a:t>strong leadership and negotiation skills</a:t>
            </a:r>
            <a:r>
              <a:rPr lang="en-US" altLang="ja-JP" sz="2400" b="1" kern="0" dirty="0" smtClean="0">
                <a:solidFill>
                  <a:srgbClr val="002060"/>
                </a:solidFill>
                <a:ea typeface="MS PGothic" pitchFamily="34" charset="-128"/>
              </a:rPr>
              <a:t>, and 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ja-JP" sz="2400" b="1" kern="0" dirty="0" smtClean="0">
                <a:solidFill>
                  <a:srgbClr val="002060"/>
                </a:solidFill>
                <a:ea typeface="MS PGothic" pitchFamily="34" charset="-128"/>
              </a:rPr>
              <a:t>a </a:t>
            </a:r>
            <a:r>
              <a:rPr lang="en-US" altLang="ja-JP" sz="2400" b="1" kern="0" dirty="0" smtClean="0">
                <a:solidFill>
                  <a:srgbClr val="FF0000"/>
                </a:solidFill>
                <a:ea typeface="MS PGothic" pitchFamily="34" charset="-128"/>
              </a:rPr>
              <a:t>solid knowledge </a:t>
            </a:r>
            <a:r>
              <a:rPr lang="en-US" altLang="ja-JP" sz="2400" b="1" kern="0" dirty="0" smtClean="0">
                <a:solidFill>
                  <a:srgbClr val="002060"/>
                </a:solidFill>
                <a:ea typeface="MS PGothic" pitchFamily="34" charset="-128"/>
              </a:rPr>
              <a:t>of project management practices.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ja-JP" sz="2400" b="1" kern="0" dirty="0" smtClean="0">
                <a:solidFill>
                  <a:srgbClr val="002060"/>
                </a:solidFill>
                <a:ea typeface="MS PGothic" pitchFamily="34" charset="-128"/>
              </a:rPr>
              <a:t>A project manager must be able to </a:t>
            </a:r>
            <a:r>
              <a:rPr lang="en-US" altLang="ja-JP" sz="2400" b="1" kern="0" dirty="0" smtClean="0">
                <a:solidFill>
                  <a:srgbClr val="FF0000"/>
                </a:solidFill>
                <a:ea typeface="MS PGothic" pitchFamily="34" charset="-128"/>
              </a:rPr>
              <a:t>understand project detail</a:t>
            </a:r>
            <a:r>
              <a:rPr lang="en-US" altLang="ja-JP" sz="2400" b="1" kern="0" dirty="0" smtClean="0">
                <a:solidFill>
                  <a:srgbClr val="002060"/>
                </a:solidFill>
                <a:ea typeface="MS PGothic" pitchFamily="34" charset="-128"/>
              </a:rPr>
              <a:t>, but </a:t>
            </a:r>
            <a:r>
              <a:rPr lang="en-US" altLang="ja-JP" sz="2400" b="1" kern="0" dirty="0" smtClean="0">
                <a:solidFill>
                  <a:srgbClr val="FF0000"/>
                </a:solidFill>
                <a:ea typeface="MS PGothic" pitchFamily="34" charset="-128"/>
              </a:rPr>
              <a:t>manage from the overall project perspective</a:t>
            </a:r>
            <a:r>
              <a:rPr lang="en-US" altLang="ja-JP" sz="2400" b="1" kern="0" dirty="0" smtClean="0">
                <a:solidFill>
                  <a:srgbClr val="002060"/>
                </a:solidFill>
                <a:ea typeface="MS PGothic" pitchFamily="34" charset="-128"/>
              </a:rPr>
              <a:t>.</a:t>
            </a:r>
          </a:p>
        </p:txBody>
      </p:sp>
      <p:grpSp>
        <p:nvGrpSpPr>
          <p:cNvPr id="2" name="Group 50"/>
          <p:cNvGrpSpPr/>
          <p:nvPr/>
        </p:nvGrpSpPr>
        <p:grpSpPr>
          <a:xfrm>
            <a:off x="7772400" y="-228600"/>
            <a:ext cx="1295400" cy="1371600"/>
            <a:chOff x="3932411" y="1306"/>
            <a:chExt cx="1279177" cy="1279177"/>
          </a:xfrm>
          <a:scene3d>
            <a:camera prst="perspectiveRelaxed" fov="3300000"/>
            <a:lightRig rig="threePt" dir="t">
              <a:rot lat="0" lon="0" rev="4200000"/>
            </a:lightRig>
          </a:scene3d>
        </p:grpSpPr>
        <p:sp>
          <p:nvSpPr>
            <p:cNvPr id="7" name="Oval 6"/>
            <p:cNvSpPr/>
            <p:nvPr/>
          </p:nvSpPr>
          <p:spPr>
            <a:xfrm>
              <a:off x="3932411" y="1306"/>
              <a:ext cx="1279177" cy="1279177"/>
            </a:xfrm>
            <a:prstGeom prst="ellipse">
              <a:avLst/>
            </a:prstGeom>
            <a:sp3d extrusionH="127000" prstMaterial="metal">
              <a:bevelT w="127000" h="63500" prst="cross"/>
              <a:contourClr>
                <a:schemeClr val="accent2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4119742" y="188637"/>
              <a:ext cx="904515" cy="904515"/>
            </a:xfrm>
            <a:prstGeom prst="rect">
              <a:avLst/>
            </a:prstGeom>
            <a:sp3d prstMaterial="metal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3180" tIns="43180" rIns="43180" bIns="43180" spcCol="1270" anchor="ctr"/>
            <a:lstStyle/>
            <a:p>
              <a:pPr algn="ctr" defTabSz="1511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Project Manager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65648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A Guide to Project Management Body of Knowledge (PMBOK®), Fourth Edition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25964" y="914400"/>
            <a:ext cx="25955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PROGRAM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76200" y="914400"/>
            <a:ext cx="1524000" cy="4000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Topic 1.4.2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191869"/>
            <a:ext cx="7239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600" dirty="0" smtClean="0"/>
              <a:t>Program Management</a:t>
            </a:r>
            <a:endParaRPr lang="en-US" sz="3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1447800"/>
            <a:ext cx="8229600" cy="5029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A </a:t>
            </a:r>
            <a:r>
              <a:rPr lang="en-US" altLang="ja-JP" sz="3200" b="1" i="1" kern="0" dirty="0" smtClean="0">
                <a:solidFill>
                  <a:schemeClr val="accent1"/>
                </a:solidFill>
                <a:latin typeface="+mn-lt"/>
                <a:ea typeface="MS PGothic" pitchFamily="34" charset="-128"/>
              </a:rPr>
              <a:t>program</a:t>
            </a:r>
            <a:r>
              <a:rPr lang="en-US" altLang="ja-JP" sz="2400" b="1" kern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 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is a group of related projects managed in a coordinated way to obtain benefits and control not available from managing them individually.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Programs may include elements of related work outside of the scope of the discrete projects in the program.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A project may or may not be part of a program but a program will always have projects.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A Guide to Project Management Body of Knowledge (PMBOK®), Fourth Edition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62020" y="914400"/>
            <a:ext cx="60837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PrOGRAM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Management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76200" y="914400"/>
            <a:ext cx="1524000" cy="4000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Topic 1.4.2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191869"/>
            <a:ext cx="7239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600" dirty="0" smtClean="0"/>
              <a:t>Program Management</a:t>
            </a:r>
            <a:endParaRPr lang="en-US" sz="3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1447800"/>
            <a:ext cx="8229600" cy="5029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altLang="ja-JP" sz="3200" b="1" i="1" kern="0" dirty="0" smtClean="0">
                <a:solidFill>
                  <a:schemeClr val="accent1"/>
                </a:solidFill>
                <a:latin typeface="+mn-lt"/>
                <a:ea typeface="MS PGothic" pitchFamily="34" charset="-128"/>
              </a:rPr>
              <a:t>Program Management 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is defined as the </a:t>
            </a:r>
            <a:r>
              <a:rPr lang="en-US" altLang="ja-JP" sz="2400" b="1" kern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centralized coordinated management 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of a program to achieve the </a:t>
            </a:r>
            <a:r>
              <a:rPr lang="en-US" altLang="ja-JP" sz="2400" b="1" i="1" kern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program’s strategic objectives and benefits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Projects within a program are related through the </a:t>
            </a:r>
            <a:r>
              <a:rPr lang="en-US" altLang="ja-JP" sz="2400" b="1" i="1" kern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common outcome 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and </a:t>
            </a:r>
            <a:r>
              <a:rPr lang="en-US" altLang="ja-JP" sz="2400" b="1" i="1" kern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collective capability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Focuses on </a:t>
            </a:r>
            <a:r>
              <a:rPr lang="en-US" altLang="ja-JP" sz="2400" b="1" i="1" kern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project interdependencies 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and helps to determine the </a:t>
            </a:r>
            <a:r>
              <a:rPr lang="en-US" altLang="ja-JP" sz="2400" b="1" i="1" kern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optimal approach 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for managing them.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Following relationships qualify for portfolio management and not program management: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Shared client, Seller, Technology, and Resource.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648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A Guide to Project Management Body of Knowledge (PMBOK®), Fourth Edition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76400" y="914400"/>
            <a:ext cx="75200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Project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interdependencieS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76200" y="914400"/>
            <a:ext cx="1524000" cy="4000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Topic 1.4.2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191869"/>
            <a:ext cx="7239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600" dirty="0" smtClean="0"/>
              <a:t>Program Management</a:t>
            </a:r>
            <a:endParaRPr lang="en-US" sz="3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1447800"/>
            <a:ext cx="8229600" cy="5029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Actions related to </a:t>
            </a:r>
            <a:r>
              <a:rPr lang="en-US" altLang="ja-JP" sz="2400" b="1" kern="0" dirty="0" smtClean="0">
                <a:solidFill>
                  <a:schemeClr val="accent1"/>
                </a:solidFill>
                <a:latin typeface="+mn-lt"/>
                <a:ea typeface="MS PGothic" pitchFamily="34" charset="-128"/>
              </a:rPr>
              <a:t>project interdependencies 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may include: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Resolving </a:t>
            </a:r>
            <a:r>
              <a:rPr lang="en-US" altLang="ja-JP" sz="2400" b="1" i="1" kern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resource constraints 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and/or conflicts that affect multiple projects within the system.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ja-JP" sz="2400" b="1" i="1" kern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Aligning organizational/strategic direction 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that affects project and program goals and objectives.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ja-JP" sz="2400" b="1" i="1" kern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Resolving issues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 and </a:t>
            </a:r>
            <a:r>
              <a:rPr lang="en-US" altLang="ja-JP" sz="2400" b="1" i="1" kern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change management 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within a shared governance structure.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A Guide to Project Management Body of Knowledge (PMBOK®), Fourth Edition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84899" y="914400"/>
            <a:ext cx="28777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PORTFOLIO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76200" y="914400"/>
            <a:ext cx="1524000" cy="4000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Topic 1.4.1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191869"/>
            <a:ext cx="7239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600" dirty="0" smtClean="0"/>
              <a:t>Portfolio Management</a:t>
            </a:r>
            <a:endParaRPr lang="en-US" sz="3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1447800"/>
            <a:ext cx="8229600" cy="5029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A </a:t>
            </a:r>
            <a:r>
              <a:rPr lang="en-US" altLang="ja-JP" sz="3200" b="1" i="1" kern="0" dirty="0" smtClean="0">
                <a:solidFill>
                  <a:schemeClr val="accent1"/>
                </a:solidFill>
                <a:latin typeface="+mn-lt"/>
                <a:ea typeface="MS PGothic" pitchFamily="34" charset="-128"/>
              </a:rPr>
              <a:t>portfolio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 is a collection of projects or programs and other work that are grouped together to facilitate effective management of that work to meet strategic business objectives.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The projects or programs in the portfolio may not necessarily be interdependent or directly related.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A Guide to Project Management Body of Knowledge (PMBOK®), Fourth Edition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20954" y="914400"/>
            <a:ext cx="63658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PORTFOLIO Management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76200" y="914400"/>
            <a:ext cx="1524000" cy="4000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Topic 1.4.1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191869"/>
            <a:ext cx="7239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600" dirty="0" smtClean="0"/>
              <a:t>Portfolio Management</a:t>
            </a:r>
            <a:endParaRPr lang="en-US" sz="3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1447800"/>
            <a:ext cx="8229600" cy="5029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altLang="ja-JP" sz="3200" b="1" i="1" kern="0" dirty="0" smtClean="0">
                <a:solidFill>
                  <a:schemeClr val="accent1"/>
                </a:solidFill>
                <a:latin typeface="+mn-lt"/>
                <a:ea typeface="MS PGothic" pitchFamily="34" charset="-128"/>
              </a:rPr>
              <a:t>Portfolio Management 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refers to the </a:t>
            </a:r>
            <a:r>
              <a:rPr lang="en-US" altLang="ja-JP" sz="2400" b="1" kern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centralized management 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of one or more portfolios, which includes </a:t>
            </a:r>
            <a:r>
              <a:rPr lang="en-US" altLang="ja-JP" sz="2400" b="1" i="1" kern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identifying, prioritizing, managing, and controlling 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projects, programs, and other related work, </a:t>
            </a:r>
            <a:r>
              <a:rPr lang="en-US" altLang="ja-JP" sz="2400" b="1" i="1" kern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to achieve specific strategic business objectives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altLang="ja-JP" sz="2400" b="1" kern="0" dirty="0" smtClean="0">
                <a:solidFill>
                  <a:schemeClr val="accent1"/>
                </a:solidFill>
                <a:latin typeface="+mn-lt"/>
                <a:ea typeface="MS PGothic" pitchFamily="34" charset="-128"/>
              </a:rPr>
              <a:t>Portfolio Management 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focuses on ensuring that projects and programs are </a:t>
            </a:r>
            <a:r>
              <a:rPr lang="en-US" altLang="ja-JP" sz="2400" b="1" i="1" kern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reviewed to prioritize resource allocation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, and that the management of the portfolio is </a:t>
            </a:r>
            <a:r>
              <a:rPr lang="en-US" altLang="ja-JP" sz="2400" b="1" i="1" kern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consistent with and aligned to organizational strategies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A Guide to Project Management Body of Knowledge (PMBOK®), Fourth Edition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18289" y="838200"/>
            <a:ext cx="12362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PMO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76200" y="914400"/>
            <a:ext cx="1524000" cy="4001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Topic 1.4.4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191869"/>
            <a:ext cx="7239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600" dirty="0" smtClean="0"/>
              <a:t>Project Management Office</a:t>
            </a:r>
            <a:endParaRPr lang="en-US" sz="3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43752" y="1219200"/>
            <a:ext cx="8547847" cy="5029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A </a:t>
            </a:r>
            <a:r>
              <a:rPr lang="en-US" altLang="ja-JP" sz="3200" b="1" i="1" kern="0" dirty="0" smtClean="0">
                <a:solidFill>
                  <a:schemeClr val="accent1"/>
                </a:solidFill>
                <a:latin typeface="+mn-lt"/>
                <a:ea typeface="MS PGothic" pitchFamily="34" charset="-128"/>
              </a:rPr>
              <a:t>Project Management Office (PMO) 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is an organizational body or entity assigned various responsibilities related to the </a:t>
            </a:r>
            <a:r>
              <a:rPr lang="en-US" altLang="ja-JP" sz="2400" b="1" kern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centralized and coordinated management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 of those projects under its domain.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The responsibilities of a PMO can range from providing project management </a:t>
            </a:r>
            <a:r>
              <a:rPr lang="en-US" altLang="ja-JP" sz="2400" b="1" kern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support functions 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to actually being responsible for the </a:t>
            </a:r>
            <a:r>
              <a:rPr lang="en-US" altLang="ja-JP" sz="2400" b="1" kern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direct management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 of a project.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The projects supported or administered by the PMO </a:t>
            </a:r>
            <a:r>
              <a:rPr lang="en-US" altLang="ja-JP" sz="2400" b="1" kern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may not be related 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other than by being managed together.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Specific </a:t>
            </a:r>
            <a:r>
              <a:rPr lang="en-US" altLang="ja-JP" sz="2400" b="1" i="1" kern="0" dirty="0" smtClean="0">
                <a:solidFill>
                  <a:schemeClr val="accent1"/>
                </a:solidFill>
                <a:latin typeface="+mn-lt"/>
                <a:ea typeface="MS PGothic" pitchFamily="34" charset="-128"/>
              </a:rPr>
              <a:t>form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, </a:t>
            </a:r>
            <a:r>
              <a:rPr lang="en-US" altLang="ja-JP" sz="2400" b="1" i="1" kern="0" dirty="0" smtClean="0">
                <a:solidFill>
                  <a:schemeClr val="accent1"/>
                </a:solidFill>
                <a:latin typeface="+mn-lt"/>
                <a:ea typeface="MS PGothic" pitchFamily="34" charset="-128"/>
              </a:rPr>
              <a:t>function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, and </a:t>
            </a:r>
            <a:r>
              <a:rPr lang="en-US" altLang="ja-JP" sz="2400" b="1" i="1" kern="0" dirty="0" smtClean="0">
                <a:solidFill>
                  <a:schemeClr val="accent1"/>
                </a:solidFill>
                <a:latin typeface="+mn-lt"/>
                <a:ea typeface="MS PGothic" pitchFamily="34" charset="-128"/>
              </a:rPr>
              <a:t>structure 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of a PMO is dependent upon the supported </a:t>
            </a:r>
            <a:r>
              <a:rPr lang="en-US" altLang="ja-JP" sz="2400" b="1" kern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organization’s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 </a:t>
            </a:r>
            <a:r>
              <a:rPr lang="en-US" altLang="ja-JP" sz="2400" b="1" kern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needs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6294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A Guide to Project Management Body of Knowledge (PMBOK®), Fourth Edition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18289" y="914400"/>
            <a:ext cx="12362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PMO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76200" y="914400"/>
            <a:ext cx="1524000" cy="4001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Topic 1.4.4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191869"/>
            <a:ext cx="7239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600" dirty="0" smtClean="0"/>
              <a:t>Project Management Office</a:t>
            </a:r>
            <a:endParaRPr lang="en-US" sz="3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1447800"/>
            <a:ext cx="8229600" cy="5029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A PMO can be </a:t>
            </a:r>
            <a:r>
              <a:rPr lang="en-US" altLang="ja-JP" sz="2400" b="1" kern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delegated authority 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to act as an </a:t>
            </a:r>
            <a:r>
              <a:rPr lang="en-US" altLang="ja-JP" sz="2400" b="1" i="1" kern="0" dirty="0" smtClean="0">
                <a:solidFill>
                  <a:schemeClr val="accent1"/>
                </a:solidFill>
                <a:latin typeface="+mn-lt"/>
                <a:ea typeface="MS PGothic" pitchFamily="34" charset="-128"/>
              </a:rPr>
              <a:t>integral stakeholder 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and a </a:t>
            </a:r>
            <a:r>
              <a:rPr lang="en-US" altLang="ja-JP" sz="2400" b="1" i="1" kern="0" dirty="0" smtClean="0">
                <a:solidFill>
                  <a:schemeClr val="accent1"/>
                </a:solidFill>
                <a:latin typeface="+mn-lt"/>
                <a:ea typeface="MS PGothic" pitchFamily="34" charset="-128"/>
              </a:rPr>
              <a:t>key decision maker 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during the beginning of each project, to make </a:t>
            </a:r>
            <a:r>
              <a:rPr lang="en-US" altLang="ja-JP" sz="2400" b="1" i="1" kern="0" dirty="0" smtClean="0">
                <a:solidFill>
                  <a:schemeClr val="accent1"/>
                </a:solidFill>
                <a:latin typeface="+mn-lt"/>
                <a:ea typeface="MS PGothic" pitchFamily="34" charset="-128"/>
              </a:rPr>
              <a:t>recommendations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, or to </a:t>
            </a:r>
            <a:r>
              <a:rPr lang="en-US" altLang="ja-JP" sz="2400" b="1" i="1" kern="0" dirty="0" smtClean="0">
                <a:solidFill>
                  <a:schemeClr val="accent1"/>
                </a:solidFill>
                <a:latin typeface="+mn-lt"/>
                <a:ea typeface="MS PGothic" pitchFamily="34" charset="-128"/>
              </a:rPr>
              <a:t>terminate 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projects or take </a:t>
            </a:r>
            <a:r>
              <a:rPr lang="en-US" altLang="ja-JP" sz="2400" b="1" i="1" kern="0" dirty="0" smtClean="0">
                <a:solidFill>
                  <a:schemeClr val="accent1"/>
                </a:solidFill>
                <a:latin typeface="+mn-lt"/>
                <a:ea typeface="MS PGothic" pitchFamily="34" charset="-128"/>
              </a:rPr>
              <a:t>other actions 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as required to keep business objectives consistent.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A PMO may be involved in </a:t>
            </a:r>
            <a:r>
              <a:rPr lang="en-US" altLang="ja-JP" sz="2400" b="1" i="1" kern="0" dirty="0" smtClean="0">
                <a:solidFill>
                  <a:schemeClr val="accent1"/>
                </a:solidFill>
                <a:latin typeface="+mn-lt"/>
                <a:ea typeface="MS PGothic" pitchFamily="34" charset="-128"/>
              </a:rPr>
              <a:t>selection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, </a:t>
            </a:r>
            <a:r>
              <a:rPr lang="en-US" altLang="ja-JP" sz="2400" b="1" i="1" kern="0" dirty="0" smtClean="0">
                <a:solidFill>
                  <a:schemeClr val="accent1"/>
                </a:solidFill>
                <a:latin typeface="+mn-lt"/>
                <a:ea typeface="MS PGothic" pitchFamily="34" charset="-128"/>
              </a:rPr>
              <a:t>management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, and </a:t>
            </a:r>
            <a:r>
              <a:rPr lang="en-US" altLang="ja-JP" sz="2400" b="1" i="1" kern="0" dirty="0" smtClean="0">
                <a:solidFill>
                  <a:schemeClr val="accent1"/>
                </a:solidFill>
                <a:latin typeface="+mn-lt"/>
                <a:ea typeface="MS PGothic" pitchFamily="34" charset="-128"/>
              </a:rPr>
              <a:t>deployment 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of shared or dedicated project </a:t>
            </a:r>
            <a:r>
              <a:rPr lang="en-US" altLang="ja-JP" sz="2400" b="1" kern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resources</a:t>
            </a: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A Guide to Project Management Body of Knowledge (PMBOK®), Fourth Edition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2714"/>
            <a:ext cx="6477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SYLLABUS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828800"/>
          <a:ext cx="8686799" cy="3154680"/>
        </p:xfrm>
        <a:graphic>
          <a:graphicData uri="http://schemas.openxmlformats.org/drawingml/2006/table">
            <a:tbl>
              <a:tblPr/>
              <a:tblGrid>
                <a:gridCol w="3402055"/>
                <a:gridCol w="2845137"/>
                <a:gridCol w="2439607"/>
              </a:tblGrid>
              <a:tr h="2917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Unit</a:t>
                      </a:r>
                      <a:endParaRPr lang="en-US" sz="1400" b="1" dirty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09" marR="64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Content</a:t>
                      </a:r>
                      <a:endParaRPr lang="en-US" sz="1400" b="1" dirty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09" marR="64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Learning Objectives</a:t>
                      </a:r>
                      <a:endParaRPr lang="en-US" sz="1400" b="1" dirty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09" marR="64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1442">
                <a:tc>
                  <a:txBody>
                    <a:bodyPr/>
                    <a:lstStyle/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2000" dirty="0" smtClean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Change </a:t>
                      </a:r>
                      <a:r>
                        <a:rPr lang="en-US" sz="2000" dirty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Management in Projects and It's Linkage to Risk </a:t>
                      </a:r>
                      <a:r>
                        <a:rPr lang="en-US" sz="2000" dirty="0" smtClean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Management</a:t>
                      </a:r>
                    </a:p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endParaRPr lang="en-US" sz="20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endParaRPr lang="en-US" sz="20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endParaRPr lang="en-US" sz="20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endParaRPr lang="en-US" sz="20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endParaRPr lang="en-US" sz="20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09" marR="6490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Change Management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Projects, Programs and Portfolios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Project Management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Project Management Office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Uncertainty and Risk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Managing Change during Projects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Impact of Change on Risk Management</a:t>
                      </a:r>
                    </a:p>
                  </a:txBody>
                  <a:tcPr marL="64909" marR="64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Understand the concept of how change affects an organization and a project and how risks are directly impacted by change in projects.</a:t>
                      </a:r>
                    </a:p>
                  </a:txBody>
                  <a:tcPr marL="64909" marR="64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83202" y="914400"/>
            <a:ext cx="73064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Primary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FUnction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of a PMO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76200" y="914400"/>
            <a:ext cx="1524000" cy="4001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Topic 1.4.4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191869"/>
            <a:ext cx="7239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600" dirty="0" smtClean="0"/>
              <a:t>Project Management Office</a:t>
            </a:r>
            <a:endParaRPr lang="en-US" sz="3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1447800"/>
            <a:ext cx="8229600" cy="5029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altLang="ja-JP" sz="24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A primary function of a PMO is to support project managers in a variety of way which may include, but are not limited to: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ja-JP" sz="20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Managing </a:t>
            </a:r>
            <a:r>
              <a:rPr lang="en-US" altLang="ja-JP" sz="2000" b="1" kern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shared resources </a:t>
            </a:r>
            <a:r>
              <a:rPr lang="en-US" altLang="ja-JP" sz="20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across all projects administered by the PMO.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ja-JP" sz="20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Identifying and developing project management </a:t>
            </a:r>
            <a:r>
              <a:rPr lang="en-US" altLang="ja-JP" sz="2000" b="1" kern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methodology</a:t>
            </a:r>
            <a:r>
              <a:rPr lang="en-US" altLang="ja-JP" sz="20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, </a:t>
            </a:r>
            <a:r>
              <a:rPr lang="en-US" altLang="ja-JP" sz="2000" b="1" kern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best practices</a:t>
            </a:r>
            <a:r>
              <a:rPr lang="en-US" altLang="ja-JP" sz="20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, and </a:t>
            </a:r>
            <a:r>
              <a:rPr lang="en-US" altLang="ja-JP" sz="2000" b="1" kern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standards</a:t>
            </a:r>
            <a:r>
              <a:rPr lang="en-US" altLang="ja-JP" sz="20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.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ja-JP" sz="2000" b="1" kern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Coaching</a:t>
            </a:r>
            <a:r>
              <a:rPr lang="en-US" altLang="ja-JP" sz="20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, </a:t>
            </a:r>
            <a:r>
              <a:rPr lang="en-US" altLang="ja-JP" sz="2000" b="1" kern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mentoring</a:t>
            </a:r>
            <a:r>
              <a:rPr lang="en-US" altLang="ja-JP" sz="20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, </a:t>
            </a:r>
            <a:r>
              <a:rPr lang="en-US" altLang="ja-JP" sz="2000" b="1" kern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training</a:t>
            </a:r>
            <a:r>
              <a:rPr lang="en-US" altLang="ja-JP" sz="20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, and </a:t>
            </a:r>
            <a:r>
              <a:rPr lang="en-US" altLang="ja-JP" sz="2000" b="1" kern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oversight</a:t>
            </a:r>
            <a:r>
              <a:rPr lang="en-US" altLang="ja-JP" sz="20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.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ja-JP" sz="20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Monitoring </a:t>
            </a:r>
            <a:r>
              <a:rPr lang="en-US" altLang="ja-JP" sz="2000" b="1" kern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compliance</a:t>
            </a:r>
            <a:r>
              <a:rPr lang="en-US" altLang="ja-JP" sz="20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 with project management standards, policies, procedures, and templates via project audits.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ja-JP" sz="20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Developing and managing </a:t>
            </a:r>
            <a:r>
              <a:rPr lang="en-US" altLang="ja-JP" sz="2000" b="1" kern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project policies</a:t>
            </a:r>
            <a:r>
              <a:rPr lang="en-US" altLang="ja-JP" sz="20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, </a:t>
            </a:r>
            <a:r>
              <a:rPr lang="en-US" altLang="ja-JP" sz="2000" b="1" kern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procedures</a:t>
            </a:r>
            <a:r>
              <a:rPr lang="en-US" altLang="ja-JP" sz="20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, </a:t>
            </a:r>
            <a:r>
              <a:rPr lang="en-US" altLang="ja-JP" sz="2000" b="1" kern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templates</a:t>
            </a:r>
            <a:r>
              <a:rPr lang="en-US" altLang="ja-JP" sz="20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, and </a:t>
            </a:r>
            <a:r>
              <a:rPr lang="en-US" altLang="ja-JP" sz="2000" b="1" kern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other shared documentation</a:t>
            </a:r>
            <a:r>
              <a:rPr lang="en-US" altLang="ja-JP" sz="20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.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ja-JP" sz="20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Coordinating </a:t>
            </a:r>
            <a:r>
              <a:rPr lang="en-US" altLang="ja-JP" sz="2000" b="1" kern="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communication</a:t>
            </a:r>
            <a:r>
              <a:rPr lang="en-US" altLang="ja-JP" sz="2000" b="1" kern="0" dirty="0" smtClean="0">
                <a:solidFill>
                  <a:srgbClr val="002060"/>
                </a:solidFill>
                <a:latin typeface="+mn-lt"/>
                <a:ea typeface="MS PGothic" pitchFamily="34" charset="-128"/>
              </a:rPr>
              <a:t> across projects.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A Guide to Project Management Body of Knowledge (PMBOK®), Fourth Edition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81200" y="268069"/>
            <a:ext cx="7467600" cy="67710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800" dirty="0" smtClean="0"/>
              <a:t>Stakeholders</a:t>
            </a:r>
            <a:endParaRPr lang="en-US" sz="3800" dirty="0"/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0" y="914400"/>
            <a:ext cx="1752600" cy="4001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Topic 2.3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58789" y="914400"/>
            <a:ext cx="33554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PMO PROVIDES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04800" y="1371600"/>
            <a:ext cx="8686800" cy="495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ja-JP" sz="2400" b="1" kern="0" dirty="0" smtClean="0">
                <a:solidFill>
                  <a:srgbClr val="002060"/>
                </a:solidFill>
                <a:ea typeface="MS PGothic" pitchFamily="34" charset="-128"/>
              </a:rPr>
              <a:t>The PMO can provide but is not limited to:-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ja-JP" sz="2400" b="1" kern="0" dirty="0" smtClean="0">
                <a:solidFill>
                  <a:srgbClr val="FF0000"/>
                </a:solidFill>
                <a:ea typeface="MS PGothic" pitchFamily="34" charset="-128"/>
              </a:rPr>
              <a:t>Administrative support services </a:t>
            </a:r>
            <a:r>
              <a:rPr lang="en-US" altLang="ja-JP" sz="2400" b="1" kern="0" dirty="0" smtClean="0">
                <a:solidFill>
                  <a:srgbClr val="002060"/>
                </a:solidFill>
                <a:ea typeface="MS PGothic" pitchFamily="34" charset="-128"/>
              </a:rPr>
              <a:t>such as policies, methodologies, and templates.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ja-JP" sz="2400" b="1" kern="0" dirty="0" smtClean="0">
                <a:solidFill>
                  <a:srgbClr val="FF0000"/>
                </a:solidFill>
                <a:ea typeface="MS PGothic" pitchFamily="34" charset="-128"/>
              </a:rPr>
              <a:t>Training, mentoring, and coaching </a:t>
            </a:r>
            <a:r>
              <a:rPr lang="en-US" altLang="ja-JP" sz="2400" b="1" kern="0" dirty="0" smtClean="0">
                <a:solidFill>
                  <a:srgbClr val="002060"/>
                </a:solidFill>
                <a:ea typeface="MS PGothic" pitchFamily="34" charset="-128"/>
              </a:rPr>
              <a:t>of project managers.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ja-JP" sz="2400" b="1" kern="0" dirty="0" smtClean="0">
                <a:solidFill>
                  <a:srgbClr val="FF0000"/>
                </a:solidFill>
                <a:ea typeface="MS PGothic" pitchFamily="34" charset="-128"/>
              </a:rPr>
              <a:t>Project support, guidance, and training </a:t>
            </a:r>
            <a:r>
              <a:rPr lang="en-US" altLang="ja-JP" sz="2400" b="1" kern="0" dirty="0" smtClean="0">
                <a:solidFill>
                  <a:srgbClr val="002060"/>
                </a:solidFill>
                <a:ea typeface="MS PGothic" pitchFamily="34" charset="-128"/>
              </a:rPr>
              <a:t>on how to manage projects and the use of tools.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ja-JP" sz="2400" b="1" kern="0" dirty="0" smtClean="0">
                <a:solidFill>
                  <a:srgbClr val="FF0000"/>
                </a:solidFill>
                <a:ea typeface="MS PGothic" pitchFamily="34" charset="-128"/>
              </a:rPr>
              <a:t>Resource alignment </a:t>
            </a:r>
            <a:r>
              <a:rPr lang="en-US" altLang="ja-JP" sz="2400" b="1" kern="0" dirty="0" smtClean="0">
                <a:solidFill>
                  <a:srgbClr val="002060"/>
                </a:solidFill>
                <a:ea typeface="MS PGothic" pitchFamily="34" charset="-128"/>
              </a:rPr>
              <a:t>of project staff.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ja-JP" sz="2400" b="1" kern="0" dirty="0" smtClean="0">
                <a:solidFill>
                  <a:srgbClr val="FF0000"/>
                </a:solidFill>
                <a:ea typeface="MS PGothic" pitchFamily="34" charset="-128"/>
              </a:rPr>
              <a:t>Centralized communication </a:t>
            </a:r>
            <a:r>
              <a:rPr lang="en-US" altLang="ja-JP" sz="2400" b="1" kern="0" dirty="0" smtClean="0">
                <a:solidFill>
                  <a:srgbClr val="002060"/>
                </a:solidFill>
                <a:ea typeface="MS PGothic" pitchFamily="34" charset="-128"/>
              </a:rPr>
              <a:t>among project managers, project sponsors, managers, and other stakeholders.</a:t>
            </a:r>
          </a:p>
        </p:txBody>
      </p:sp>
      <p:grpSp>
        <p:nvGrpSpPr>
          <p:cNvPr id="2" name="Group 60"/>
          <p:cNvGrpSpPr/>
          <p:nvPr/>
        </p:nvGrpSpPr>
        <p:grpSpPr>
          <a:xfrm>
            <a:off x="7772400" y="-228600"/>
            <a:ext cx="1295400" cy="1390031"/>
            <a:chOff x="1776041" y="2705308"/>
            <a:chExt cx="1279177" cy="1279177"/>
          </a:xfrm>
          <a:scene3d>
            <a:camera prst="perspectiveRelaxed" fov="3300000"/>
            <a:lightRig rig="threePt" dir="t">
              <a:rot lat="0" lon="0" rev="4200000"/>
            </a:lightRig>
          </a:scene3d>
        </p:grpSpPr>
        <p:sp>
          <p:nvSpPr>
            <p:cNvPr id="7" name="Oval 6"/>
            <p:cNvSpPr/>
            <p:nvPr/>
          </p:nvSpPr>
          <p:spPr>
            <a:xfrm>
              <a:off x="1776041" y="2705308"/>
              <a:ext cx="1279177" cy="1279177"/>
            </a:xfrm>
            <a:prstGeom prst="ellipse">
              <a:avLst/>
            </a:prstGeom>
            <a:sp3d extrusionH="127000" prstMaterial="metal">
              <a:bevelT w="127000" h="63500" prst="cross"/>
              <a:contourClr>
                <a:schemeClr val="accen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24"/>
            <p:cNvSpPr/>
            <p:nvPr/>
          </p:nvSpPr>
          <p:spPr>
            <a:xfrm>
              <a:off x="1963372" y="2892639"/>
              <a:ext cx="904515" cy="904515"/>
            </a:xfrm>
            <a:prstGeom prst="rect">
              <a:avLst/>
            </a:prstGeom>
            <a:sp3d prstMaterial="metal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3180" tIns="43180" rIns="43180" bIns="43180" spcCol="1270" anchor="ctr"/>
            <a:lstStyle/>
            <a:p>
              <a:pPr algn="ctr" defTabSz="1511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PMO</a:t>
              </a:r>
              <a:endParaRPr lang="en-U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A Guide to Project Management Body of Knowledge (PMBOK®), Fourth Edition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2714"/>
            <a:ext cx="6477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UNCERTAINTY AND RISK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524000"/>
            <a:ext cx="8534400" cy="4572000"/>
          </a:xfrm>
          <a:prstGeom prst="rect">
            <a:avLst/>
          </a:prstGeom>
        </p:spPr>
        <p:txBody>
          <a:bodyPr/>
          <a:lstStyle/>
          <a:p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future always brings surprises. </a:t>
            </a:r>
          </a:p>
          <a:p>
            <a:endParaRPr lang="en-US" sz="28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Sometimes, the surprises are nice, but often they are unpleasant. </a:t>
            </a:r>
          </a:p>
          <a:p>
            <a:endParaRPr lang="en-US" sz="28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Many people want ways to protect themselves from the unpleasant surprises. </a:t>
            </a:r>
          </a:p>
          <a:p>
            <a:endParaRPr lang="en-US" sz="28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They are willing to pay for protection against risk and uncertainty.</a:t>
            </a:r>
            <a:endParaRPr lang="en-US" sz="2800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endParaRPr lang="en-US" sz="2800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6488668"/>
            <a:ext cx="771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http://ingrimayne.com/econ/RiskExclusion/Speculators.html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2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2714"/>
            <a:ext cx="6477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UNCERTAINTY AND RISK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524000"/>
            <a:ext cx="8534400" cy="4572000"/>
          </a:xfrm>
          <a:prstGeom prst="rect">
            <a:avLst/>
          </a:prstGeom>
        </p:spPr>
        <p:txBody>
          <a:bodyPr/>
          <a:lstStyle/>
          <a:p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Frank H. 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  <a:hlinkClick r:id="rId2" action="ppaction://hlinkfile"/>
              </a:rPr>
              <a:t>Knight</a:t>
            </a:r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's (1921: p.20, Ch.7)  interpretation:</a:t>
            </a:r>
          </a:p>
          <a:p>
            <a:endParaRPr lang="en-US" sz="28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"risk" refers to situations where the decision-maker can assign mathematical probabilities to the randomness which he is faced with. </a:t>
            </a:r>
          </a:p>
          <a:p>
            <a:endParaRPr lang="en-US" sz="28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"uncertainty" refers to situations when this randomness "cannot" be expressed in terms of specific mathematical probabilities. </a:t>
            </a:r>
            <a:endParaRPr lang="en-US" sz="2800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6488668"/>
            <a:ext cx="771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http://ingrimayne.com/econ/RiskExclusion/Speculators.html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2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2714"/>
            <a:ext cx="64770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MANAGING CHANGE DURING PROJECTS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524000"/>
            <a:ext cx="8534400" cy="449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0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Never Say No To a Client</a:t>
            </a:r>
          </a:p>
          <a:p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Change is Bad</a:t>
            </a:r>
          </a:p>
          <a:p>
            <a:pPr lvl="1"/>
            <a:r>
              <a:rPr lang="en-US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Saying Yes leads to Change</a:t>
            </a:r>
          </a:p>
          <a:p>
            <a:pPr lvl="1"/>
            <a:r>
              <a:rPr lang="en-US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Change leads to Lack of Control</a:t>
            </a:r>
          </a:p>
          <a:p>
            <a:pPr lvl="1"/>
            <a:r>
              <a:rPr lang="en-US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Lack of control leads to Suffering</a:t>
            </a:r>
          </a:p>
          <a:p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Change is Good</a:t>
            </a:r>
          </a:p>
          <a:p>
            <a:pPr lvl="1"/>
            <a:r>
              <a:rPr lang="en-US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Saying Yes leads to Change</a:t>
            </a:r>
          </a:p>
          <a:p>
            <a:pPr lvl="1"/>
            <a:r>
              <a:rPr lang="en-US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Change leads to More Work</a:t>
            </a:r>
          </a:p>
          <a:p>
            <a:pPr lvl="1"/>
            <a:r>
              <a:rPr lang="en-US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More Work leads to Happiness (Increased Project Revenue and Gross Profit)</a:t>
            </a:r>
          </a:p>
          <a:p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Balance - a Neat Trick</a:t>
            </a:r>
          </a:p>
          <a:p>
            <a:r>
              <a:rPr lang="en-US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Balancing between stonewalling and accepting all proposed changes and causing major project control problems. </a:t>
            </a:r>
          </a:p>
          <a:p>
            <a:endParaRPr lang="en-US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/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“Your request makes sense, but it raises potential risks and issues that might cost time and money.” </a:t>
            </a:r>
          </a:p>
        </p:txBody>
      </p:sp>
      <p:sp>
        <p:nvSpPr>
          <p:cNvPr id="6" name="Rectangle 5"/>
          <p:cNvSpPr/>
          <p:nvPr/>
        </p:nvSpPr>
        <p:spPr>
          <a:xfrm>
            <a:off x="4188797" y="6488668"/>
            <a:ext cx="495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http://www.evolt.org/change-requests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2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Dice with Yes, No, May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719943"/>
            <a:ext cx="2349500" cy="2013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2714"/>
            <a:ext cx="64770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IMPACT OF CHANGE ON RISK MANAGEMENT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524000"/>
            <a:ext cx="8534400" cy="4572000"/>
          </a:xfrm>
          <a:prstGeom prst="rect">
            <a:avLst/>
          </a:prstGeom>
        </p:spPr>
        <p:txBody>
          <a:bodyPr/>
          <a:lstStyle/>
          <a:p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High-risk activities increasingly occur beyond the boundaries where traditional control environments operate</a:t>
            </a:r>
          </a:p>
          <a:p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These changes will tear up the rule book in the way successful enterprises think about and govern risks. </a:t>
            </a:r>
          </a:p>
          <a:p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Compliance with ISO27001, ITIL or adherence to </a:t>
            </a:r>
            <a:r>
              <a:rPr lang="en-US" sz="2000" kern="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Cobit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standards within the IT function may no longer alone be sufficient to govern risks over IT services, if they ever were. </a:t>
            </a:r>
            <a:endParaRPr lang="en-US" sz="2000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53054" y="5029200"/>
            <a:ext cx="439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Wikipedia, the free encyclopedia</a:t>
            </a: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2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2714"/>
            <a:ext cx="64770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IMPACT OF CHANGE ON RISK MANAGEMENT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524000"/>
            <a:ext cx="8534400" cy="4572000"/>
          </a:xfrm>
          <a:prstGeom prst="rect">
            <a:avLst/>
          </a:prstGeom>
        </p:spPr>
        <p:txBody>
          <a:bodyPr/>
          <a:lstStyle/>
          <a:p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Rapidly increasing volumes of data by outsourcing data management to third parties - Risk of control being exercised over data handling being performed by these third parties.</a:t>
            </a:r>
          </a:p>
          <a:p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Joint ventures and partnerships - the need to share and disseminate commercially sensitive data is also increasing</a:t>
            </a:r>
          </a:p>
          <a:p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People's interaction with technology - Outside work is an area not often considered on risk registers</a:t>
            </a:r>
          </a:p>
          <a:p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Huge volumes of data ranging from customer purchasing habits, to transaction tracking logs have been building up within corporate systems for years - over the next decade we are going to see an explosion both the ability and the opportunities for enterprises to exploit this data.</a:t>
            </a:r>
          </a:p>
        </p:txBody>
      </p:sp>
      <p:sp>
        <p:nvSpPr>
          <p:cNvPr id="6" name="Rectangle 5"/>
          <p:cNvSpPr/>
          <p:nvPr/>
        </p:nvSpPr>
        <p:spPr>
          <a:xfrm>
            <a:off x="4753054" y="6488668"/>
            <a:ext cx="4416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http://www.computerweekly.com</a:t>
            </a:r>
          </a:p>
          <a:p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2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292850" y="2400300"/>
          <a:ext cx="2001838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lip" r:id="rId3" imgW="1039680" imgH="1139040" progId="">
                  <p:embed/>
                </p:oleObj>
              </mc:Choice>
              <mc:Fallback>
                <p:oleObj name="Clip" r:id="rId3" imgW="1039680" imgH="11390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850" y="2400300"/>
                        <a:ext cx="2001838" cy="219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27" name="Text Box 3"/>
          <p:cNvSpPr txBox="1">
            <a:spLocks noChangeArrowheads="1"/>
          </p:cNvSpPr>
          <p:nvPr/>
        </p:nvSpPr>
        <p:spPr bwMode="auto">
          <a:xfrm>
            <a:off x="0" y="2721690"/>
            <a:ext cx="6737350" cy="830997"/>
          </a:xfrm>
          <a:prstGeom prst="rect">
            <a:avLst/>
          </a:prstGeom>
          <a:noFill/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4800" i="1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Review Questions</a:t>
            </a: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2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4811" y="2286000"/>
            <a:ext cx="4288675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THE END</a:t>
            </a:r>
          </a:p>
          <a:p>
            <a:pPr algn="ctr">
              <a:defRPr/>
            </a:pP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THANK YOU</a:t>
            </a:r>
          </a:p>
        </p:txBody>
      </p:sp>
      <p:sp>
        <p:nvSpPr>
          <p:cNvPr id="21507" name="TextBox 12"/>
          <p:cNvSpPr txBox="1">
            <a:spLocks noChangeArrowheads="1"/>
          </p:cNvSpPr>
          <p:nvPr/>
        </p:nvSpPr>
        <p:spPr bwMode="auto">
          <a:xfrm>
            <a:off x="76200" y="91440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r-PK" smtClean="0"/>
          </a:p>
        </p:txBody>
      </p:sp>
      <p:pic>
        <p:nvPicPr>
          <p:cNvPr id="22531" name="Picture 3" descr="syscomptit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762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143000"/>
            <a:ext cx="67818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UNIT 2</a:t>
            </a:r>
          </a:p>
          <a:p>
            <a:pPr algn="ctr"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OVERVIEW</a:t>
            </a:r>
          </a:p>
          <a:p>
            <a:pPr lvl="0" algn="ctr">
              <a:defRPr/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Change Management in Projects and It's Linkage to Risk Management</a:t>
            </a:r>
          </a:p>
          <a:p>
            <a:pPr algn="ctr">
              <a:defRPr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en-US" sz="44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RISK</a:t>
            </a:r>
          </a:p>
          <a:p>
            <a:pPr algn="ctr"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MANAGEMENT</a:t>
            </a:r>
            <a:endParaRPr lang="en-US" sz="44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/>
            <a:r>
              <a:rPr lang="en-US" sz="44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Class: </a:t>
            </a:r>
            <a:r>
              <a:rPr lang="en-US" sz="44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MS(PM)-2 (A,B&amp;C)</a:t>
            </a:r>
            <a:endParaRPr lang="en-US" sz="4400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6147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2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2714"/>
            <a:ext cx="64770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OVERVIEW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CONTENT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524000"/>
            <a:ext cx="8534400" cy="4572000"/>
          </a:xfrm>
          <a:prstGeom prst="rect">
            <a:avLst/>
          </a:prstGeom>
        </p:spPr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Change Management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Projects, Programs and Portfolios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Management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Management Office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Uncertainty and Risk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Managing Change during Projects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Impact of Change on Risk Management</a:t>
            </a:r>
          </a:p>
          <a:p>
            <a:pPr marL="514350" indent="-514350" eaLnBrk="0" hangingPunct="0">
              <a:spcBef>
                <a:spcPct val="20000"/>
              </a:spcBef>
              <a:buFontTx/>
              <a:buChar char="•"/>
              <a:tabLst>
                <a:tab pos="1076325" algn="l"/>
              </a:tabLst>
              <a:defRPr/>
            </a:pPr>
            <a:endParaRPr lang="en-US" sz="24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2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2714"/>
            <a:ext cx="6477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CHANGE MANAGEMENT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524000"/>
            <a:ext cx="8534400" cy="4572000"/>
          </a:xfrm>
          <a:prstGeom prst="rect">
            <a:avLst/>
          </a:prstGeom>
        </p:spPr>
        <p:txBody>
          <a:bodyPr/>
          <a:lstStyle/>
          <a:p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Change management is a structured approach to transitioning individuals, teams, and organizations from a current state to a desired future state. </a:t>
            </a:r>
          </a:p>
          <a:p>
            <a:endParaRPr lang="en-US" sz="2000" kern="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In project management, change management refers to a project management process where changes to a project are formally introduced and approved.</a:t>
            </a:r>
          </a:p>
          <a:p>
            <a:endParaRPr lang="en-US" sz="2000" kern="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The field of change management grew from the recognition that organizations are composed of people. And the behaviors of people make up the outputs of an organization.</a:t>
            </a:r>
          </a:p>
          <a:p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53054" y="6488668"/>
            <a:ext cx="439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Wikipedia, the free encyclopedia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2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2714"/>
            <a:ext cx="6477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CHANGE MANAGEMENT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524000"/>
            <a:ext cx="8534400" cy="4572000"/>
          </a:xfrm>
          <a:prstGeom prst="rect">
            <a:avLst/>
          </a:prstGeom>
        </p:spPr>
        <p:txBody>
          <a:bodyPr/>
          <a:lstStyle/>
          <a:p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</a:rPr>
              <a:t>Organizations are starting to realize that change is now a normal and inevitable part of organizational life if they are to survive and grow. </a:t>
            </a:r>
          </a:p>
          <a:p>
            <a:endParaRPr lang="en-US" sz="2800" kern="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</a:rPr>
              <a:t>Nevertheless, the failure rate for introducing change is high. </a:t>
            </a:r>
          </a:p>
          <a:p>
            <a:endParaRPr lang="en-US" sz="2800" kern="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kern="0" dirty="0" smtClean="0">
                <a:solidFill>
                  <a:schemeClr val="accent1">
                    <a:lumMod val="50000"/>
                  </a:schemeClr>
                </a:solidFill>
              </a:rPr>
              <a:t>Instead of providing the gains promised, these changes create confusion, disillusionment and low morale resulting in low productivity.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8200" y="6488668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b="1" i="1" kern="0" dirty="0" smtClean="0">
                <a:solidFill>
                  <a:schemeClr val="accent1">
                    <a:lumMod val="50000"/>
                  </a:schemeClr>
                </a:solidFill>
              </a:rPr>
              <a:t>http://www.cmdevelopment.co.uk</a:t>
            </a:r>
            <a:endParaRPr lang="en-US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2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133600" y="223292"/>
            <a:ext cx="7086600" cy="76944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1" hangingPunct="1">
              <a:defRPr/>
            </a:pPr>
            <a:r>
              <a:rPr lang="en-US" sz="4400" i="0" kern="1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  <a:ea typeface="+mn-ea"/>
                <a:cs typeface="Arial" pitchFamily="34" charset="0"/>
              </a:rPr>
              <a:t>Responsibility for Change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The employee does not have a responsibility to manage change </a:t>
            </a:r>
          </a:p>
          <a:p>
            <a:pPr eaLnBrk="1" hangingPunct="1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Responsibility for managing change is with management and executives of the organization</a:t>
            </a:r>
          </a:p>
          <a:p>
            <a:pPr eaLnBrk="1" hangingPunct="1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The manager has a responsibility to facilitate and enable change</a:t>
            </a:r>
          </a:p>
          <a:p>
            <a:pPr eaLnBrk="1" hangingPunct="1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The manager's role is to interpret, communicate and enable - not to instruct and impose, which nobody really responds to well.</a:t>
            </a:r>
          </a:p>
          <a:p>
            <a:pPr eaLnBrk="1" hangingPunct="1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change must involve the people - change must not be imposed upon the people</a:t>
            </a: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2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1" hangingPunct="1">
              <a:defRPr/>
            </a:pPr>
            <a:r>
              <a:rPr lang="en-US" sz="4400" i="0" kern="1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  <a:ea typeface="+mn-ea"/>
                <a:cs typeface="Arial" pitchFamily="34" charset="0"/>
              </a:rPr>
              <a:t>Change - Key Roles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Sponsors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- legitimize the change.</a:t>
            </a:r>
          </a:p>
          <a:p>
            <a:pPr eaLnBrk="1" hangingPunct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Change Agents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- planning and executing the change project.</a:t>
            </a:r>
          </a:p>
          <a:p>
            <a:pPr eaLnBrk="1" hangingPunct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Targets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- must alter the way they work as a result of the change.</a:t>
            </a:r>
          </a:p>
          <a:p>
            <a:pPr eaLnBrk="1" hangingPunct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Advocates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- who would like to see a change project idea happen.</a:t>
            </a: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2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6 Sample presentation slides">
  <a:themeElements>
    <a:clrScheme name="ms01_1 3">
      <a:dk1>
        <a:srgbClr val="808080"/>
      </a:dk1>
      <a:lt1>
        <a:srgbClr val="FFFFFF"/>
      </a:lt1>
      <a:dk2>
        <a:srgbClr val="FFFFFF"/>
      </a:dk2>
      <a:lt2>
        <a:srgbClr val="B2B2B2"/>
      </a:lt2>
      <a:accent1>
        <a:srgbClr val="058089"/>
      </a:accent1>
      <a:accent2>
        <a:srgbClr val="66BE0E"/>
      </a:accent2>
      <a:accent3>
        <a:srgbClr val="FFFFFF"/>
      </a:accent3>
      <a:accent4>
        <a:srgbClr val="6C6C6C"/>
      </a:accent4>
      <a:accent5>
        <a:srgbClr val="AAC0C4"/>
      </a:accent5>
      <a:accent6>
        <a:srgbClr val="5CAC0C"/>
      </a:accent6>
      <a:hlink>
        <a:srgbClr val="2CA9D0"/>
      </a:hlink>
      <a:folHlink>
        <a:srgbClr val="4841D9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808080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2009-07-03T20:36:29Z</outs:dateTime>
      <outs:isPinned>true</outs:isPinned>
    </outs:relatedDate>
    <outs:relatedDate>
      <outs:type>2</outs:type>
      <outs:displayName>Created</outs:displayName>
      <outs:dateTime>2009-04-06T21:56:44Z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Suhail Iqbal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beacon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0FAD83FD-951E-4764-AA6C-5AD6BED77491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9341</TotalTime>
  <Words>3572</Words>
  <Application>Microsoft Office PowerPoint</Application>
  <PresentationFormat>On-screen Show (4:3)</PresentationFormat>
  <Paragraphs>371</Paragraphs>
  <Slides>39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Calibri</vt:lpstr>
      <vt:lpstr>Franklin Gothic Heavy</vt:lpstr>
      <vt:lpstr>Gill Sans MT</vt:lpstr>
      <vt:lpstr>MS PGothic</vt:lpstr>
      <vt:lpstr>Symbol</vt:lpstr>
      <vt:lpstr>Times New Roman</vt:lpstr>
      <vt:lpstr>Wingdings</vt:lpstr>
      <vt:lpstr>46 Sample presentation slides</vt:lpstr>
      <vt:lpstr>Image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Responsibility for Change</vt:lpstr>
      <vt:lpstr>Change - Key Roles</vt:lpstr>
      <vt:lpstr>Change Management Principles</vt:lpstr>
      <vt:lpstr>Successful Change Management</vt:lpstr>
      <vt:lpstr>Change Management Steps</vt:lpstr>
      <vt:lpstr>Change Management Phases</vt:lpstr>
      <vt:lpstr>Phase 1:         Creating Conditions for Change</vt:lpstr>
      <vt:lpstr>Phase 2:                       Making Change Happen</vt:lpstr>
      <vt:lpstr>Phase 3:                             Making Change Stick</vt:lpstr>
      <vt:lpstr>PowerPoint Presentation</vt:lpstr>
      <vt:lpstr>PowerPoint Presentation</vt:lpstr>
      <vt:lpstr>Developing a Value Proposition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Suhail Iqbal</dc:creator>
  <cp:lastModifiedBy>Suhail Iqbal</cp:lastModifiedBy>
  <cp:revision>574</cp:revision>
  <dcterms:created xsi:type="dcterms:W3CDTF">2009-04-06T21:56:44Z</dcterms:created>
  <dcterms:modified xsi:type="dcterms:W3CDTF">2016-01-29T18:13:01Z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TC011367971033</vt:lpwstr>
  </property>
</Properties>
</file>